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Lst>
  <p:sldSz cy="5143500" cx="9144000"/>
  <p:notesSz cx="6858000" cy="9144000"/>
  <p:embeddedFontLst>
    <p:embeddedFont>
      <p:font typeface="Roboto Slab"/>
      <p:regular r:id="rId38"/>
      <p:bold r:id="rId39"/>
    </p:embeddedFont>
    <p:embeddedFont>
      <p:font typeface="Roboto"/>
      <p:regular r:id="rId40"/>
      <p:bold r:id="rId41"/>
      <p:italic r:id="rId42"/>
      <p:boldItalic r:id="rId43"/>
    </p:embeddedFont>
    <p:embeddedFont>
      <p:font typeface="Josefin Sans"/>
      <p:regular r:id="rId44"/>
      <p:bold r:id="rId45"/>
      <p:italic r:id="rId46"/>
      <p:boldItalic r:id="rId4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C9F68BA9-F82A-43F4-95A5-0D272B3327D9}">
  <a:tblStyle styleId="{C9F68BA9-F82A-43F4-95A5-0D272B3327D9}"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regular.fntdata"/><Relationship Id="rId20" Type="http://schemas.openxmlformats.org/officeDocument/2006/relationships/slide" Target="slides/slide14.xml"/><Relationship Id="rId42" Type="http://schemas.openxmlformats.org/officeDocument/2006/relationships/font" Target="fonts/Roboto-italic.fntdata"/><Relationship Id="rId41" Type="http://schemas.openxmlformats.org/officeDocument/2006/relationships/font" Target="fonts/Roboto-bold.fntdata"/><Relationship Id="rId22" Type="http://schemas.openxmlformats.org/officeDocument/2006/relationships/slide" Target="slides/slide16.xml"/><Relationship Id="rId44" Type="http://schemas.openxmlformats.org/officeDocument/2006/relationships/font" Target="fonts/JosefinSans-regular.fntdata"/><Relationship Id="rId21" Type="http://schemas.openxmlformats.org/officeDocument/2006/relationships/slide" Target="slides/slide15.xml"/><Relationship Id="rId43" Type="http://schemas.openxmlformats.org/officeDocument/2006/relationships/font" Target="fonts/Roboto-boldItalic.fntdata"/><Relationship Id="rId24" Type="http://schemas.openxmlformats.org/officeDocument/2006/relationships/slide" Target="slides/slide18.xml"/><Relationship Id="rId46" Type="http://schemas.openxmlformats.org/officeDocument/2006/relationships/font" Target="fonts/JosefinSans-italic.fntdata"/><Relationship Id="rId23" Type="http://schemas.openxmlformats.org/officeDocument/2006/relationships/slide" Target="slides/slide17.xml"/><Relationship Id="rId45" Type="http://schemas.openxmlformats.org/officeDocument/2006/relationships/font" Target="fonts/JosefinSans-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47" Type="http://schemas.openxmlformats.org/officeDocument/2006/relationships/font" Target="fonts/JosefinSans-boldItalic.fntdata"/><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slide" Target="slides/slide31.xml"/><Relationship Id="rId14" Type="http://schemas.openxmlformats.org/officeDocument/2006/relationships/slide" Target="slides/slide8.xml"/><Relationship Id="rId36" Type="http://schemas.openxmlformats.org/officeDocument/2006/relationships/slide" Target="slides/slide30.xml"/><Relationship Id="rId17" Type="http://schemas.openxmlformats.org/officeDocument/2006/relationships/slide" Target="slides/slide11.xml"/><Relationship Id="rId39" Type="http://schemas.openxmlformats.org/officeDocument/2006/relationships/font" Target="fonts/RobotoSlab-bold.fntdata"/><Relationship Id="rId16" Type="http://schemas.openxmlformats.org/officeDocument/2006/relationships/slide" Target="slides/slide10.xml"/><Relationship Id="rId38" Type="http://schemas.openxmlformats.org/officeDocument/2006/relationships/font" Target="fonts/RobotoSlab-regular.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g316fd90fa53_2_7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 name="Google Shape;61;g316fd90fa53_2_7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316aa2abb0f_1_109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316aa2abb0f_1_10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316aa2abb0f_1_110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316aa2abb0f_1_1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316fd90fa53_2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316fd90fa53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316fd90fa53_2_20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316fd90fa53_2_2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316f5f7fae1_0_1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316f5f7fae1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316f5f7fae1_0_3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316f5f7fae1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316f5f7fae1_0_5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316f5f7fae1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316aa2abb0f_1_120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316aa2abb0f_1_1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316fd90fa53_2_4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316fd90fa53_2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318d816ca8f_2_1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318d816ca8f_2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316f5f7fae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316f5f7fae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316fd90fa53_2_79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316fd90fa53_2_7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316aa2abb0f_1_119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316aa2abb0f_1_1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1200"/>
              </a:spcBef>
              <a:spcAft>
                <a:spcPts val="0"/>
              </a:spcAft>
              <a:buClr>
                <a:srgbClr val="00517C"/>
              </a:buClr>
              <a:buSzPts val="1400"/>
              <a:buFont typeface="Josefin Sans"/>
              <a:buChar char="●"/>
            </a:pPr>
            <a:r>
              <a:rPr lang="en" sz="1400">
                <a:solidFill>
                  <a:srgbClr val="00517C"/>
                </a:solidFill>
                <a:latin typeface="Josefin Sans"/>
                <a:ea typeface="Josefin Sans"/>
                <a:cs typeface="Josefin Sans"/>
                <a:sym typeface="Josefin Sans"/>
              </a:rPr>
              <a:t>For effective feature selection from </a:t>
            </a:r>
            <a:r>
              <a:rPr b="1" lang="en" sz="1400">
                <a:solidFill>
                  <a:srgbClr val="00517C"/>
                </a:solidFill>
                <a:latin typeface="Josefin Sans"/>
                <a:ea typeface="Josefin Sans"/>
                <a:cs typeface="Josefin Sans"/>
                <a:sym typeface="Josefin Sans"/>
              </a:rPr>
              <a:t>Vesta-Features (339 Features),</a:t>
            </a:r>
            <a:r>
              <a:rPr lang="en" sz="1400">
                <a:solidFill>
                  <a:srgbClr val="00517C"/>
                </a:solidFill>
                <a:latin typeface="Josefin Sans"/>
                <a:ea typeface="Josefin Sans"/>
                <a:cs typeface="Josefin Sans"/>
                <a:sym typeface="Josefin Sans"/>
              </a:rPr>
              <a:t> we used innovative method of selecting the relevant features. </a:t>
            </a:r>
            <a:endParaRPr sz="1400">
              <a:solidFill>
                <a:srgbClr val="00517C"/>
              </a:solidFill>
              <a:latin typeface="Josefin Sans"/>
              <a:ea typeface="Josefin Sans"/>
              <a:cs typeface="Josefin Sans"/>
              <a:sym typeface="Josefin Sans"/>
            </a:endParaRPr>
          </a:p>
          <a:p>
            <a:pPr indent="-317500" lvl="1" marL="914400" rtl="0" algn="l">
              <a:spcBef>
                <a:spcPts val="1000"/>
              </a:spcBef>
              <a:spcAft>
                <a:spcPts val="0"/>
              </a:spcAft>
              <a:buClr>
                <a:srgbClr val="00517C"/>
              </a:buClr>
              <a:buSzPts val="1400"/>
              <a:buFont typeface="Josefin Sans"/>
              <a:buAutoNum type="alphaLcPeriod"/>
            </a:pPr>
            <a:r>
              <a:rPr lang="en" sz="1400">
                <a:solidFill>
                  <a:srgbClr val="00517C"/>
                </a:solidFill>
                <a:latin typeface="Josefin Sans"/>
                <a:ea typeface="Josefin Sans"/>
                <a:cs typeface="Josefin Sans"/>
                <a:sym typeface="Josefin Sans"/>
              </a:rPr>
              <a:t>First create multiple groups based on the missing values, which captures similarity.</a:t>
            </a:r>
            <a:endParaRPr sz="1400">
              <a:solidFill>
                <a:srgbClr val="00517C"/>
              </a:solidFill>
              <a:latin typeface="Josefin Sans"/>
              <a:ea typeface="Josefin Sans"/>
              <a:cs typeface="Josefin Sans"/>
              <a:sym typeface="Josefin Sans"/>
            </a:endParaRPr>
          </a:p>
          <a:p>
            <a:pPr indent="-317500" lvl="1" marL="914400" rtl="0" algn="l">
              <a:spcBef>
                <a:spcPts val="0"/>
              </a:spcBef>
              <a:spcAft>
                <a:spcPts val="0"/>
              </a:spcAft>
              <a:buClr>
                <a:srgbClr val="00517C"/>
              </a:buClr>
              <a:buSzPts val="1400"/>
              <a:buFont typeface="Josefin Sans"/>
              <a:buAutoNum type="alphaLcPeriod"/>
            </a:pPr>
            <a:r>
              <a:rPr lang="en" sz="1400">
                <a:solidFill>
                  <a:srgbClr val="00517C"/>
                </a:solidFill>
                <a:latin typeface="Josefin Sans"/>
                <a:ea typeface="Josefin Sans"/>
                <a:cs typeface="Josefin Sans"/>
                <a:sym typeface="Josefin Sans"/>
              </a:rPr>
              <a:t>Then within each subset, run PCA and capture n features which covers 90% variance.</a:t>
            </a:r>
            <a:endParaRPr sz="1400">
              <a:solidFill>
                <a:srgbClr val="00517C"/>
              </a:solidFill>
              <a:latin typeface="Josefin Sans"/>
              <a:ea typeface="Josefin Sans"/>
              <a:cs typeface="Josefin Sans"/>
              <a:sym typeface="Josefin Sans"/>
            </a:endParaRPr>
          </a:p>
          <a:p>
            <a:pPr indent="-317500" lvl="1" marL="914400" rtl="0" algn="l">
              <a:spcBef>
                <a:spcPts val="0"/>
              </a:spcBef>
              <a:spcAft>
                <a:spcPts val="0"/>
              </a:spcAft>
              <a:buClr>
                <a:srgbClr val="00517C"/>
              </a:buClr>
              <a:buSzPts val="1400"/>
              <a:buFont typeface="Josefin Sans"/>
              <a:buAutoNum type="alphaLcPeriod"/>
            </a:pPr>
            <a:r>
              <a:rPr lang="en" sz="1400">
                <a:solidFill>
                  <a:srgbClr val="00517C"/>
                </a:solidFill>
                <a:latin typeface="Josefin Sans"/>
                <a:ea typeface="Josefin Sans"/>
                <a:cs typeface="Josefin Sans"/>
                <a:sym typeface="Josefin Sans"/>
              </a:rPr>
              <a:t>Use these features in the final model training.</a:t>
            </a:r>
            <a:endParaRPr sz="1400">
              <a:solidFill>
                <a:srgbClr val="00517C"/>
              </a:solidFill>
              <a:latin typeface="Josefin Sans"/>
              <a:ea typeface="Josefin Sans"/>
              <a:cs typeface="Josefin Sans"/>
              <a:sym typeface="Josefin Sans"/>
            </a:endParaRPr>
          </a:p>
          <a:p>
            <a:pPr indent="-317500" lvl="0" marL="457200" rtl="0" algn="l">
              <a:spcBef>
                <a:spcPts val="1200"/>
              </a:spcBef>
              <a:spcAft>
                <a:spcPts val="0"/>
              </a:spcAft>
              <a:buClr>
                <a:srgbClr val="00517C"/>
              </a:buClr>
              <a:buSzPts val="1400"/>
              <a:buFont typeface="Josefin Sans"/>
              <a:buChar char="●"/>
            </a:pPr>
            <a:r>
              <a:rPr lang="en" sz="1400">
                <a:solidFill>
                  <a:srgbClr val="00517C"/>
                </a:solidFill>
                <a:latin typeface="Josefin Sans"/>
                <a:ea typeface="Josefin Sans"/>
                <a:cs typeface="Josefin Sans"/>
                <a:sym typeface="Josefin Sans"/>
              </a:rPr>
              <a:t>Detailed analysis of the devices, we capture the Device Type, Operating System, Its version, Browser, its version also. Later we drilled in device resolutions capturing screen resolution.</a:t>
            </a:r>
            <a:endParaRPr sz="1400">
              <a:solidFill>
                <a:srgbClr val="00517C"/>
              </a:solidFill>
              <a:latin typeface="Josefin Sans"/>
              <a:ea typeface="Josefin Sans"/>
              <a:cs typeface="Josefin Sans"/>
              <a:sym typeface="Josefin Sans"/>
            </a:endParaRPr>
          </a:p>
          <a:p>
            <a:pPr indent="-317500" lvl="0" marL="457200" rtl="0" algn="l">
              <a:spcBef>
                <a:spcPts val="1200"/>
              </a:spcBef>
              <a:spcAft>
                <a:spcPts val="0"/>
              </a:spcAft>
              <a:buClr>
                <a:srgbClr val="00517C"/>
              </a:buClr>
              <a:buSzPts val="1400"/>
              <a:buFont typeface="Josefin Sans"/>
              <a:buChar char="●"/>
            </a:pPr>
            <a:r>
              <a:rPr lang="en" sz="1400">
                <a:solidFill>
                  <a:srgbClr val="00517C"/>
                </a:solidFill>
                <a:latin typeface="Josefin Sans"/>
                <a:ea typeface="Josefin Sans"/>
                <a:cs typeface="Josefin Sans"/>
                <a:sym typeface="Josefin Sans"/>
              </a:rPr>
              <a:t>Its real transaction data, so for privacy concerns data encoding used and feature names were also encoded, which makes analysis very difficult to explain, but we tried different combinations for correct Interpretation. Once such example is D9 is hour of the day (matching that pattern from Transaction DT which was normalized).</a:t>
            </a:r>
            <a:endParaRPr sz="1400">
              <a:solidFill>
                <a:srgbClr val="00517C"/>
              </a:solidFill>
              <a:latin typeface="Josefin Sans"/>
              <a:ea typeface="Josefin Sans"/>
              <a:cs typeface="Josefin Sans"/>
              <a:sym typeface="Josefin Sans"/>
            </a:endParaRPr>
          </a:p>
          <a:p>
            <a:pPr indent="-317500" lvl="0" marL="457200" rtl="0" algn="l">
              <a:spcBef>
                <a:spcPts val="1200"/>
              </a:spcBef>
              <a:spcAft>
                <a:spcPts val="0"/>
              </a:spcAft>
              <a:buClr>
                <a:srgbClr val="00517C"/>
              </a:buClr>
              <a:buSzPts val="1400"/>
              <a:buFont typeface="Josefin Sans"/>
              <a:buChar char="●"/>
            </a:pPr>
            <a:r>
              <a:rPr lang="en" sz="1400">
                <a:solidFill>
                  <a:srgbClr val="00517C"/>
                </a:solidFill>
                <a:latin typeface="Josefin Sans"/>
                <a:ea typeface="Josefin Sans"/>
                <a:cs typeface="Josefin Sans"/>
                <a:sym typeface="Josefin Sans"/>
              </a:rPr>
              <a:t>Tried to group transaction together at card level based on the identity and card features.</a:t>
            </a:r>
            <a:endParaRPr sz="1400">
              <a:solidFill>
                <a:srgbClr val="00517C"/>
              </a:solidFill>
              <a:latin typeface="Josefin Sans"/>
              <a:ea typeface="Josefin Sans"/>
              <a:cs typeface="Josefin Sans"/>
              <a:sym typeface="Josefin Sans"/>
            </a:endParaRPr>
          </a:p>
          <a:p>
            <a:pPr indent="0" lvl="0" marL="0" rtl="0" algn="l">
              <a:spcBef>
                <a:spcPts val="1000"/>
              </a:spcBef>
              <a:spcAft>
                <a:spcPts val="0"/>
              </a:spcAft>
              <a:buClr>
                <a:schemeClr val="dk1"/>
              </a:buClr>
              <a:buSzPts val="1100"/>
              <a:buFont typeface="Arial"/>
              <a:buNone/>
            </a:pPr>
            <a:r>
              <a:t/>
            </a:r>
            <a:endParaRPr sz="1400">
              <a:solidFill>
                <a:schemeClr val="lt1"/>
              </a:solidFill>
              <a:latin typeface="Josefin Sans"/>
              <a:ea typeface="Josefin Sans"/>
              <a:cs typeface="Josefin Sans"/>
              <a:sym typeface="Josefin Sans"/>
            </a:endParaRPr>
          </a:p>
          <a:p>
            <a:pPr indent="0" lvl="0" marL="0" rtl="0" algn="l">
              <a:spcBef>
                <a:spcPts val="100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316fd90fa53_2_11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316fd90fa53_2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318d816ca8f_0_1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318d816ca8f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316aa2abb0f_1_1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316aa2abb0f_1_1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318d816ca8f_9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318d816ca8f_9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318d816ca8f_2_3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318d816ca8f_2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316f5f7fae1_0_7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316f5f7fae1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316fd90fa53_2_2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316fd90fa53_2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318d816ca8f_0_4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318d816ca8f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316aa2abb0f_1_10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316aa2abb0f_1_10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318d816ca8f_2_6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318d816ca8f_2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316aa2abb0f_1_111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316aa2abb0f_1_1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316aa2abb0f_1_10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316aa2abb0f_1_10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318d816ca8f_2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318d816ca8f_2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316aa2abb0f_1_107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316aa2abb0f_1_10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316aa2abb0f_1_108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316aa2abb0f_1_10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316fd90fa53_2_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316fd90fa53_2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316aa2abb0f_1_109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316aa2abb0f_1_10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1524800" y="672606"/>
            <a:ext cx="1081625" cy="1124950"/>
          </a:xfrm>
          <a:custGeom>
            <a:rect b="b" l="l" r="r" t="t"/>
            <a:pathLst>
              <a:path extrusionOk="0" h="44998" w="43265">
                <a:moveTo>
                  <a:pt x="0" y="44998"/>
                </a:moveTo>
                <a:lnTo>
                  <a:pt x="0" y="0"/>
                </a:lnTo>
                <a:lnTo>
                  <a:pt x="43265" y="0"/>
                </a:lnTo>
              </a:path>
            </a:pathLst>
          </a:custGeom>
          <a:noFill/>
          <a:ln cap="flat" cmpd="sng" w="28575">
            <a:solidFill>
              <a:schemeClr val="accent5"/>
            </a:solidFill>
            <a:prstDash val="solid"/>
            <a:miter lim="8000"/>
            <a:headEnd len="sm" w="sm" type="none"/>
            <a:tailEnd len="sm" w="sm" type="none"/>
          </a:ln>
        </p:spPr>
      </p:sp>
      <p:sp>
        <p:nvSpPr>
          <p:cNvPr id="11" name="Google Shape;11;p2"/>
          <p:cNvSpPr/>
          <p:nvPr/>
        </p:nvSpPr>
        <p:spPr>
          <a:xfrm rot="10800000">
            <a:off x="6537563" y="3342925"/>
            <a:ext cx="1081625" cy="1124950"/>
          </a:xfrm>
          <a:custGeom>
            <a:rect b="b" l="l" r="r" t="t"/>
            <a:pathLst>
              <a:path extrusionOk="0" h="44998" w="43265">
                <a:moveTo>
                  <a:pt x="0" y="44998"/>
                </a:moveTo>
                <a:lnTo>
                  <a:pt x="0" y="0"/>
                </a:lnTo>
                <a:lnTo>
                  <a:pt x="43265" y="0"/>
                </a:lnTo>
              </a:path>
            </a:pathLst>
          </a:custGeom>
          <a:noFill/>
          <a:ln cap="flat" cmpd="sng" w="28575">
            <a:solidFill>
              <a:schemeClr val="accent5"/>
            </a:solidFill>
            <a:prstDash val="solid"/>
            <a:miter lim="8000"/>
            <a:headEnd len="sm" w="sm" type="none"/>
            <a:tailEnd len="sm" w="sm" type="none"/>
          </a:ln>
        </p:spPr>
      </p:sp>
      <p:cxnSp>
        <p:nvCxnSpPr>
          <p:cNvPr id="12" name="Google Shape;12;p2"/>
          <p:cNvCxnSpPr/>
          <p:nvPr/>
        </p:nvCxnSpPr>
        <p:spPr>
          <a:xfrm>
            <a:off x="4359602" y="2817464"/>
            <a:ext cx="424800" cy="0"/>
          </a:xfrm>
          <a:prstGeom prst="straightConnector1">
            <a:avLst/>
          </a:prstGeom>
          <a:noFill/>
          <a:ln cap="flat" cmpd="sng" w="38100">
            <a:solidFill>
              <a:schemeClr val="accent4"/>
            </a:solidFill>
            <a:prstDash val="solid"/>
            <a:round/>
            <a:headEnd len="sm" w="sm" type="none"/>
            <a:tailEnd len="sm" w="sm" type="none"/>
          </a:ln>
        </p:spPr>
      </p:cxnSp>
      <p:sp>
        <p:nvSpPr>
          <p:cNvPr id="13" name="Google Shape;13;p2"/>
          <p:cNvSpPr txBox="1"/>
          <p:nvPr>
            <p:ph type="ctrTitle"/>
          </p:nvPr>
        </p:nvSpPr>
        <p:spPr>
          <a:xfrm>
            <a:off x="1680302" y="1188925"/>
            <a:ext cx="5783400" cy="1457400"/>
          </a:xfrm>
          <a:prstGeom prst="rect">
            <a:avLst/>
          </a:prstGeom>
        </p:spPr>
        <p:txBody>
          <a:bodyPr anchorCtr="0" anchor="b" bIns="91425" lIns="91425" spcFirstLastPara="1" rIns="91425" wrap="square" tIns="91425">
            <a:normAutofit/>
          </a:bodyPr>
          <a:lstStyle>
            <a:lvl1pPr lvl="0" algn="ctr">
              <a:spcBef>
                <a:spcPts val="0"/>
              </a:spcBef>
              <a:spcAft>
                <a:spcPts val="0"/>
              </a:spcAft>
              <a:buSzPts val="4000"/>
              <a:buNone/>
              <a:defRPr sz="4000"/>
            </a:lvl1pPr>
            <a:lvl2pPr lvl="1" algn="ctr">
              <a:spcBef>
                <a:spcPts val="0"/>
              </a:spcBef>
              <a:spcAft>
                <a:spcPts val="0"/>
              </a:spcAft>
              <a:buSzPts val="4000"/>
              <a:buNone/>
              <a:defRPr sz="4000"/>
            </a:lvl2pPr>
            <a:lvl3pPr lvl="2" algn="ctr">
              <a:spcBef>
                <a:spcPts val="0"/>
              </a:spcBef>
              <a:spcAft>
                <a:spcPts val="0"/>
              </a:spcAft>
              <a:buSzPts val="4000"/>
              <a:buNone/>
              <a:defRPr sz="4000"/>
            </a:lvl3pPr>
            <a:lvl4pPr lvl="3" algn="ctr">
              <a:spcBef>
                <a:spcPts val="0"/>
              </a:spcBef>
              <a:spcAft>
                <a:spcPts val="0"/>
              </a:spcAft>
              <a:buSzPts val="4000"/>
              <a:buNone/>
              <a:defRPr sz="4000"/>
            </a:lvl4pPr>
            <a:lvl5pPr lvl="4" algn="ctr">
              <a:spcBef>
                <a:spcPts val="0"/>
              </a:spcBef>
              <a:spcAft>
                <a:spcPts val="0"/>
              </a:spcAft>
              <a:buSzPts val="4000"/>
              <a:buNone/>
              <a:defRPr sz="4000"/>
            </a:lvl5pPr>
            <a:lvl6pPr lvl="5" algn="ctr">
              <a:spcBef>
                <a:spcPts val="0"/>
              </a:spcBef>
              <a:spcAft>
                <a:spcPts val="0"/>
              </a:spcAft>
              <a:buSzPts val="4000"/>
              <a:buNone/>
              <a:defRPr sz="4000"/>
            </a:lvl6pPr>
            <a:lvl7pPr lvl="6" algn="ctr">
              <a:spcBef>
                <a:spcPts val="0"/>
              </a:spcBef>
              <a:spcAft>
                <a:spcPts val="0"/>
              </a:spcAft>
              <a:buSzPts val="4000"/>
              <a:buNone/>
              <a:defRPr sz="4000"/>
            </a:lvl7pPr>
            <a:lvl8pPr lvl="7" algn="ctr">
              <a:spcBef>
                <a:spcPts val="0"/>
              </a:spcBef>
              <a:spcAft>
                <a:spcPts val="0"/>
              </a:spcAft>
              <a:buSzPts val="4000"/>
              <a:buNone/>
              <a:defRPr sz="4000"/>
            </a:lvl8pPr>
            <a:lvl9pPr lvl="8" algn="ctr">
              <a:spcBef>
                <a:spcPts val="0"/>
              </a:spcBef>
              <a:spcAft>
                <a:spcPts val="0"/>
              </a:spcAft>
              <a:buSzPts val="4000"/>
              <a:buNone/>
              <a:defRPr sz="4000"/>
            </a:lvl9pPr>
          </a:lstStyle>
          <a:p/>
        </p:txBody>
      </p:sp>
      <p:sp>
        <p:nvSpPr>
          <p:cNvPr id="14" name="Google Shape;14;p2"/>
          <p:cNvSpPr txBox="1"/>
          <p:nvPr>
            <p:ph idx="1" type="subTitle"/>
          </p:nvPr>
        </p:nvSpPr>
        <p:spPr>
          <a:xfrm>
            <a:off x="1680302" y="3049450"/>
            <a:ext cx="5783400" cy="9090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1pPr>
            <a:lvl2pPr lvl="1"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2pPr>
            <a:lvl3pPr lvl="2"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3pPr>
            <a:lvl4pPr lvl="3"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4pPr>
            <a:lvl5pPr lvl="4"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5pPr>
            <a:lvl6pPr lvl="5"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6pPr>
            <a:lvl7pPr lvl="6"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7pPr>
            <a:lvl8pPr lvl="7"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8pPr>
            <a:lvl9pPr lvl="8"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9pPr>
          </a:lstStyle>
          <a:p/>
        </p:txBody>
      </p:sp>
      <p:sp>
        <p:nvSpPr>
          <p:cNvPr id="15" name="Google Shape;15;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2" name="Shape 52"/>
        <p:cNvGrpSpPr/>
        <p:nvPr/>
      </p:nvGrpSpPr>
      <p:grpSpPr>
        <a:xfrm>
          <a:off x="0" y="0"/>
          <a:ext cx="0" cy="0"/>
          <a:chOff x="0" y="0"/>
          <a:chExt cx="0" cy="0"/>
        </a:xfrm>
      </p:grpSpPr>
      <p:sp>
        <p:nvSpPr>
          <p:cNvPr id="53" name="Google Shape;53;p11"/>
          <p:cNvSpPr/>
          <p:nvPr/>
        </p:nvSpPr>
        <p:spPr>
          <a:xfrm>
            <a:off x="150" y="5076825"/>
            <a:ext cx="9143700" cy="666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11"/>
          <p:cNvSpPr txBox="1"/>
          <p:nvPr>
            <p:ph hasCustomPrompt="1" type="title"/>
          </p:nvPr>
        </p:nvSpPr>
        <p:spPr>
          <a:xfrm>
            <a:off x="387900" y="1152450"/>
            <a:ext cx="8368200" cy="15384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accent5"/>
              </a:buClr>
              <a:buSzPts val="13000"/>
              <a:buNone/>
              <a:defRPr sz="13000">
                <a:solidFill>
                  <a:schemeClr val="accent5"/>
                </a:solidFill>
              </a:defRPr>
            </a:lvl1pPr>
            <a:lvl2pPr lvl="1" algn="ctr">
              <a:spcBef>
                <a:spcPts val="0"/>
              </a:spcBef>
              <a:spcAft>
                <a:spcPts val="0"/>
              </a:spcAft>
              <a:buClr>
                <a:schemeClr val="accent5"/>
              </a:buClr>
              <a:buSzPts val="13000"/>
              <a:buNone/>
              <a:defRPr sz="13000">
                <a:solidFill>
                  <a:schemeClr val="accent5"/>
                </a:solidFill>
              </a:defRPr>
            </a:lvl2pPr>
            <a:lvl3pPr lvl="2" algn="ctr">
              <a:spcBef>
                <a:spcPts val="0"/>
              </a:spcBef>
              <a:spcAft>
                <a:spcPts val="0"/>
              </a:spcAft>
              <a:buClr>
                <a:schemeClr val="accent5"/>
              </a:buClr>
              <a:buSzPts val="13000"/>
              <a:buNone/>
              <a:defRPr sz="13000">
                <a:solidFill>
                  <a:schemeClr val="accent5"/>
                </a:solidFill>
              </a:defRPr>
            </a:lvl3pPr>
            <a:lvl4pPr lvl="3" algn="ctr">
              <a:spcBef>
                <a:spcPts val="0"/>
              </a:spcBef>
              <a:spcAft>
                <a:spcPts val="0"/>
              </a:spcAft>
              <a:buClr>
                <a:schemeClr val="accent5"/>
              </a:buClr>
              <a:buSzPts val="13000"/>
              <a:buNone/>
              <a:defRPr sz="13000">
                <a:solidFill>
                  <a:schemeClr val="accent5"/>
                </a:solidFill>
              </a:defRPr>
            </a:lvl4pPr>
            <a:lvl5pPr lvl="4" algn="ctr">
              <a:spcBef>
                <a:spcPts val="0"/>
              </a:spcBef>
              <a:spcAft>
                <a:spcPts val="0"/>
              </a:spcAft>
              <a:buClr>
                <a:schemeClr val="accent5"/>
              </a:buClr>
              <a:buSzPts val="13000"/>
              <a:buNone/>
              <a:defRPr sz="13000">
                <a:solidFill>
                  <a:schemeClr val="accent5"/>
                </a:solidFill>
              </a:defRPr>
            </a:lvl5pPr>
            <a:lvl6pPr lvl="5" algn="ctr">
              <a:spcBef>
                <a:spcPts val="0"/>
              </a:spcBef>
              <a:spcAft>
                <a:spcPts val="0"/>
              </a:spcAft>
              <a:buClr>
                <a:schemeClr val="accent5"/>
              </a:buClr>
              <a:buSzPts val="13000"/>
              <a:buNone/>
              <a:defRPr sz="13000">
                <a:solidFill>
                  <a:schemeClr val="accent5"/>
                </a:solidFill>
              </a:defRPr>
            </a:lvl6pPr>
            <a:lvl7pPr lvl="6" algn="ctr">
              <a:spcBef>
                <a:spcPts val="0"/>
              </a:spcBef>
              <a:spcAft>
                <a:spcPts val="0"/>
              </a:spcAft>
              <a:buClr>
                <a:schemeClr val="accent5"/>
              </a:buClr>
              <a:buSzPts val="13000"/>
              <a:buNone/>
              <a:defRPr sz="13000">
                <a:solidFill>
                  <a:schemeClr val="accent5"/>
                </a:solidFill>
              </a:defRPr>
            </a:lvl7pPr>
            <a:lvl8pPr lvl="7" algn="ctr">
              <a:spcBef>
                <a:spcPts val="0"/>
              </a:spcBef>
              <a:spcAft>
                <a:spcPts val="0"/>
              </a:spcAft>
              <a:buClr>
                <a:schemeClr val="accent5"/>
              </a:buClr>
              <a:buSzPts val="13000"/>
              <a:buNone/>
              <a:defRPr sz="13000">
                <a:solidFill>
                  <a:schemeClr val="accent5"/>
                </a:solidFill>
              </a:defRPr>
            </a:lvl8pPr>
            <a:lvl9pPr lvl="8" algn="ctr">
              <a:spcBef>
                <a:spcPts val="0"/>
              </a:spcBef>
              <a:spcAft>
                <a:spcPts val="0"/>
              </a:spcAft>
              <a:buClr>
                <a:schemeClr val="accent5"/>
              </a:buClr>
              <a:buSzPts val="13000"/>
              <a:buNone/>
              <a:defRPr sz="13000">
                <a:solidFill>
                  <a:schemeClr val="accent5"/>
                </a:solidFill>
              </a:defRPr>
            </a:lvl9pPr>
          </a:lstStyle>
          <a:p>
            <a:r>
              <a:t>xx%</a:t>
            </a:r>
          </a:p>
        </p:txBody>
      </p:sp>
      <p:sp>
        <p:nvSpPr>
          <p:cNvPr id="55" name="Google Shape;55;p11"/>
          <p:cNvSpPr txBox="1"/>
          <p:nvPr>
            <p:ph idx="1" type="body"/>
          </p:nvPr>
        </p:nvSpPr>
        <p:spPr>
          <a:xfrm>
            <a:off x="387900" y="2919450"/>
            <a:ext cx="8368200" cy="10716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6" name="Google Shape;56;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7" name="Shape 57"/>
        <p:cNvGrpSpPr/>
        <p:nvPr/>
      </p:nvGrpSpPr>
      <p:grpSpPr>
        <a:xfrm>
          <a:off x="0" y="0"/>
          <a:ext cx="0" cy="0"/>
          <a:chOff x="0" y="0"/>
          <a:chExt cx="0" cy="0"/>
        </a:xfrm>
      </p:grpSpPr>
      <p:sp>
        <p:nvSpPr>
          <p:cNvPr id="58" name="Google Shape;58;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6" name="Shape 16"/>
        <p:cNvGrpSpPr/>
        <p:nvPr/>
      </p:nvGrpSpPr>
      <p:grpSpPr>
        <a:xfrm>
          <a:off x="0" y="0"/>
          <a:ext cx="0" cy="0"/>
          <a:chOff x="0" y="0"/>
          <a:chExt cx="0" cy="0"/>
        </a:xfrm>
      </p:grpSpPr>
      <p:cxnSp>
        <p:nvCxnSpPr>
          <p:cNvPr id="17" name="Google Shape;17;p3"/>
          <p:cNvCxnSpPr/>
          <p:nvPr/>
        </p:nvCxnSpPr>
        <p:spPr>
          <a:xfrm>
            <a:off x="4359602" y="2817464"/>
            <a:ext cx="424800" cy="0"/>
          </a:xfrm>
          <a:prstGeom prst="straightConnector1">
            <a:avLst/>
          </a:prstGeom>
          <a:noFill/>
          <a:ln cap="flat" cmpd="sng" w="38100">
            <a:solidFill>
              <a:schemeClr val="accent4"/>
            </a:solidFill>
            <a:prstDash val="solid"/>
            <a:round/>
            <a:headEnd len="sm" w="sm" type="none"/>
            <a:tailEnd len="sm" w="sm" type="none"/>
          </a:ln>
        </p:spPr>
      </p:cxnSp>
      <p:sp>
        <p:nvSpPr>
          <p:cNvPr id="18" name="Google Shape;18;p3"/>
          <p:cNvSpPr txBox="1"/>
          <p:nvPr>
            <p:ph type="title"/>
          </p:nvPr>
        </p:nvSpPr>
        <p:spPr>
          <a:xfrm>
            <a:off x="480750" y="1764950"/>
            <a:ext cx="8222100" cy="907500"/>
          </a:xfrm>
          <a:prstGeom prst="rect">
            <a:avLst/>
          </a:prstGeom>
        </p:spPr>
        <p:txBody>
          <a:bodyPr anchorCtr="0" anchor="b" bIns="91425" lIns="91425" spcFirstLastPara="1" rIns="91425" wrap="square" tIns="91425">
            <a:norm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9" name="Google Shape;19;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cxnSp>
        <p:nvCxnSpPr>
          <p:cNvPr id="21" name="Google Shape;21;p4"/>
          <p:cNvCxnSpPr/>
          <p:nvPr/>
        </p:nvCxnSpPr>
        <p:spPr>
          <a:xfrm>
            <a:off x="492563" y="1260284"/>
            <a:ext cx="424800" cy="0"/>
          </a:xfrm>
          <a:prstGeom prst="straightConnector1">
            <a:avLst/>
          </a:prstGeom>
          <a:noFill/>
          <a:ln cap="flat" cmpd="sng" w="38100">
            <a:solidFill>
              <a:schemeClr val="accent4"/>
            </a:solidFill>
            <a:prstDash val="solid"/>
            <a:round/>
            <a:headEnd len="sm" w="sm" type="none"/>
            <a:tailEnd len="sm" w="sm" type="none"/>
          </a:ln>
        </p:spPr>
      </p:cxnSp>
      <p:sp>
        <p:nvSpPr>
          <p:cNvPr id="22" name="Google Shape;22;p4"/>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3" name="Google Shape;23;p4"/>
          <p:cNvSpPr txBox="1"/>
          <p:nvPr>
            <p:ph idx="1" type="body"/>
          </p:nvPr>
        </p:nvSpPr>
        <p:spPr>
          <a:xfrm>
            <a:off x="387900" y="1489824"/>
            <a:ext cx="8368200" cy="30789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4" name="Google Shape;24;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5" name="Shape 25"/>
        <p:cNvGrpSpPr/>
        <p:nvPr/>
      </p:nvGrpSpPr>
      <p:grpSpPr>
        <a:xfrm>
          <a:off x="0" y="0"/>
          <a:ext cx="0" cy="0"/>
          <a:chOff x="0" y="0"/>
          <a:chExt cx="0" cy="0"/>
        </a:xfrm>
      </p:grpSpPr>
      <p:cxnSp>
        <p:nvCxnSpPr>
          <p:cNvPr id="26" name="Google Shape;26;p5"/>
          <p:cNvCxnSpPr/>
          <p:nvPr/>
        </p:nvCxnSpPr>
        <p:spPr>
          <a:xfrm>
            <a:off x="492563" y="1260284"/>
            <a:ext cx="424800" cy="0"/>
          </a:xfrm>
          <a:prstGeom prst="straightConnector1">
            <a:avLst/>
          </a:prstGeom>
          <a:noFill/>
          <a:ln cap="flat" cmpd="sng" w="38100">
            <a:solidFill>
              <a:schemeClr val="accent4"/>
            </a:solidFill>
            <a:prstDash val="solid"/>
            <a:round/>
            <a:headEnd len="sm" w="sm" type="none"/>
            <a:tailEnd len="sm" w="sm" type="none"/>
          </a:ln>
        </p:spPr>
      </p:cxnSp>
      <p:sp>
        <p:nvSpPr>
          <p:cNvPr id="27" name="Google Shape;27;p5"/>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8" name="Google Shape;28;p5"/>
          <p:cNvSpPr txBox="1"/>
          <p:nvPr>
            <p:ph idx="1" type="body"/>
          </p:nvPr>
        </p:nvSpPr>
        <p:spPr>
          <a:xfrm>
            <a:off x="387900" y="1489825"/>
            <a:ext cx="3999900" cy="30789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9" name="Google Shape;29;p5"/>
          <p:cNvSpPr txBox="1"/>
          <p:nvPr>
            <p:ph idx="2" type="body"/>
          </p:nvPr>
        </p:nvSpPr>
        <p:spPr>
          <a:xfrm>
            <a:off x="4756200" y="1489825"/>
            <a:ext cx="3999900" cy="30789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0" name="Google Shape;30;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 name="Shape 31"/>
        <p:cNvGrpSpPr/>
        <p:nvPr/>
      </p:nvGrpSpPr>
      <p:grpSpPr>
        <a:xfrm>
          <a:off x="0" y="0"/>
          <a:ext cx="0" cy="0"/>
          <a:chOff x="0" y="0"/>
          <a:chExt cx="0" cy="0"/>
        </a:xfrm>
      </p:grpSpPr>
      <p:sp>
        <p:nvSpPr>
          <p:cNvPr id="32" name="Google Shape;32;p6"/>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3" name="Google Shape;33;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4" name="Shape 34"/>
        <p:cNvGrpSpPr/>
        <p:nvPr/>
      </p:nvGrpSpPr>
      <p:grpSpPr>
        <a:xfrm>
          <a:off x="0" y="0"/>
          <a:ext cx="0" cy="0"/>
          <a:chOff x="0" y="0"/>
          <a:chExt cx="0" cy="0"/>
        </a:xfrm>
      </p:grpSpPr>
      <p:cxnSp>
        <p:nvCxnSpPr>
          <p:cNvPr id="35" name="Google Shape;35;p7"/>
          <p:cNvCxnSpPr/>
          <p:nvPr/>
        </p:nvCxnSpPr>
        <p:spPr>
          <a:xfrm>
            <a:off x="489218" y="1412277"/>
            <a:ext cx="331500" cy="0"/>
          </a:xfrm>
          <a:prstGeom prst="straightConnector1">
            <a:avLst/>
          </a:prstGeom>
          <a:noFill/>
          <a:ln cap="flat" cmpd="sng" w="38100">
            <a:solidFill>
              <a:schemeClr val="accent4"/>
            </a:solidFill>
            <a:prstDash val="solid"/>
            <a:round/>
            <a:headEnd len="sm" w="sm" type="none"/>
            <a:tailEnd len="sm" w="sm" type="none"/>
          </a:ln>
        </p:spPr>
      </p:cxnSp>
      <p:sp>
        <p:nvSpPr>
          <p:cNvPr id="36" name="Google Shape;36;p7"/>
          <p:cNvSpPr txBox="1"/>
          <p:nvPr>
            <p:ph type="title"/>
          </p:nvPr>
        </p:nvSpPr>
        <p:spPr>
          <a:xfrm>
            <a:off x="3879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7" name="Google Shape;37;p7"/>
          <p:cNvSpPr txBox="1"/>
          <p:nvPr>
            <p:ph idx="1" type="body"/>
          </p:nvPr>
        </p:nvSpPr>
        <p:spPr>
          <a:xfrm>
            <a:off x="387900" y="1594025"/>
            <a:ext cx="2808000" cy="26811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8" name="Google Shape;38;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9" name="Shape 39"/>
        <p:cNvGrpSpPr/>
        <p:nvPr/>
      </p:nvGrpSpPr>
      <p:grpSpPr>
        <a:xfrm>
          <a:off x="0" y="0"/>
          <a:ext cx="0" cy="0"/>
          <a:chOff x="0" y="0"/>
          <a:chExt cx="0" cy="0"/>
        </a:xfrm>
      </p:grpSpPr>
      <p:sp>
        <p:nvSpPr>
          <p:cNvPr id="40" name="Google Shape;40;p8"/>
          <p:cNvSpPr txBox="1"/>
          <p:nvPr>
            <p:ph type="title"/>
          </p:nvPr>
        </p:nvSpPr>
        <p:spPr>
          <a:xfrm>
            <a:off x="490250" y="526350"/>
            <a:ext cx="56187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41" name="Google Shape;41;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2" name="Shape 42"/>
        <p:cNvGrpSpPr/>
        <p:nvPr/>
      </p:nvGrpSpPr>
      <p:grpSpPr>
        <a:xfrm>
          <a:off x="0" y="0"/>
          <a:ext cx="0" cy="0"/>
          <a:chOff x="0" y="0"/>
          <a:chExt cx="0" cy="0"/>
        </a:xfrm>
      </p:grpSpPr>
      <p:sp>
        <p:nvSpPr>
          <p:cNvPr id="43" name="Google Shape;43;p9"/>
          <p:cNvSpPr/>
          <p:nvPr/>
        </p:nvSpPr>
        <p:spPr>
          <a:xfrm>
            <a:off x="4572000" y="-7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4" name="Google Shape;44;p9"/>
          <p:cNvCxnSpPr/>
          <p:nvPr/>
        </p:nvCxnSpPr>
        <p:spPr>
          <a:xfrm>
            <a:off x="5029675" y="4495503"/>
            <a:ext cx="540900" cy="0"/>
          </a:xfrm>
          <a:prstGeom prst="straightConnector1">
            <a:avLst/>
          </a:prstGeom>
          <a:noFill/>
          <a:ln cap="flat" cmpd="sng" w="38100">
            <a:solidFill>
              <a:schemeClr val="accent5"/>
            </a:solidFill>
            <a:prstDash val="solid"/>
            <a:round/>
            <a:headEnd len="sm" w="sm" type="none"/>
            <a:tailEnd len="sm" w="sm" type="none"/>
          </a:ln>
        </p:spPr>
      </p:cxnSp>
      <p:sp>
        <p:nvSpPr>
          <p:cNvPr id="45" name="Google Shape;45;p9"/>
          <p:cNvSpPr txBox="1"/>
          <p:nvPr>
            <p:ph type="title"/>
          </p:nvPr>
        </p:nvSpPr>
        <p:spPr>
          <a:xfrm>
            <a:off x="265500" y="1209075"/>
            <a:ext cx="4045200" cy="1506300"/>
          </a:xfrm>
          <a:prstGeom prst="rect">
            <a:avLst/>
          </a:prstGeom>
        </p:spPr>
        <p:txBody>
          <a:bodyPr anchorCtr="0" anchor="b" bIns="91425" lIns="91425" spcFirstLastPara="1" rIns="91425" wrap="square" tIns="91425">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46" name="Google Shape;46;p9"/>
          <p:cNvSpPr txBox="1"/>
          <p:nvPr>
            <p:ph idx="1" type="subTitle"/>
          </p:nvPr>
        </p:nvSpPr>
        <p:spPr>
          <a:xfrm>
            <a:off x="265500" y="27690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accent5"/>
              </a:buClr>
              <a:buSzPts val="2100"/>
              <a:buNone/>
              <a:defRPr sz="2100">
                <a:solidFill>
                  <a:schemeClr val="accent5"/>
                </a:solidFill>
              </a:defRPr>
            </a:lvl1pPr>
            <a:lvl2pPr lvl="1" algn="ctr">
              <a:lnSpc>
                <a:spcPct val="100000"/>
              </a:lnSpc>
              <a:spcBef>
                <a:spcPts val="0"/>
              </a:spcBef>
              <a:spcAft>
                <a:spcPts val="0"/>
              </a:spcAft>
              <a:buClr>
                <a:schemeClr val="accent5"/>
              </a:buClr>
              <a:buSzPts val="2100"/>
              <a:buNone/>
              <a:defRPr sz="2100">
                <a:solidFill>
                  <a:schemeClr val="accent5"/>
                </a:solidFill>
              </a:defRPr>
            </a:lvl2pPr>
            <a:lvl3pPr lvl="2" algn="ctr">
              <a:lnSpc>
                <a:spcPct val="100000"/>
              </a:lnSpc>
              <a:spcBef>
                <a:spcPts val="0"/>
              </a:spcBef>
              <a:spcAft>
                <a:spcPts val="0"/>
              </a:spcAft>
              <a:buClr>
                <a:schemeClr val="accent5"/>
              </a:buClr>
              <a:buSzPts val="2100"/>
              <a:buNone/>
              <a:defRPr sz="2100">
                <a:solidFill>
                  <a:schemeClr val="accent5"/>
                </a:solidFill>
              </a:defRPr>
            </a:lvl3pPr>
            <a:lvl4pPr lvl="3" algn="ctr">
              <a:lnSpc>
                <a:spcPct val="100000"/>
              </a:lnSpc>
              <a:spcBef>
                <a:spcPts val="0"/>
              </a:spcBef>
              <a:spcAft>
                <a:spcPts val="0"/>
              </a:spcAft>
              <a:buClr>
                <a:schemeClr val="accent5"/>
              </a:buClr>
              <a:buSzPts val="2100"/>
              <a:buNone/>
              <a:defRPr sz="2100">
                <a:solidFill>
                  <a:schemeClr val="accent5"/>
                </a:solidFill>
              </a:defRPr>
            </a:lvl4pPr>
            <a:lvl5pPr lvl="4" algn="ctr">
              <a:lnSpc>
                <a:spcPct val="100000"/>
              </a:lnSpc>
              <a:spcBef>
                <a:spcPts val="0"/>
              </a:spcBef>
              <a:spcAft>
                <a:spcPts val="0"/>
              </a:spcAft>
              <a:buClr>
                <a:schemeClr val="accent5"/>
              </a:buClr>
              <a:buSzPts val="2100"/>
              <a:buNone/>
              <a:defRPr sz="2100">
                <a:solidFill>
                  <a:schemeClr val="accent5"/>
                </a:solidFill>
              </a:defRPr>
            </a:lvl5pPr>
            <a:lvl6pPr lvl="5" algn="ctr">
              <a:lnSpc>
                <a:spcPct val="100000"/>
              </a:lnSpc>
              <a:spcBef>
                <a:spcPts val="0"/>
              </a:spcBef>
              <a:spcAft>
                <a:spcPts val="0"/>
              </a:spcAft>
              <a:buClr>
                <a:schemeClr val="accent5"/>
              </a:buClr>
              <a:buSzPts val="2100"/>
              <a:buNone/>
              <a:defRPr sz="2100">
                <a:solidFill>
                  <a:schemeClr val="accent5"/>
                </a:solidFill>
              </a:defRPr>
            </a:lvl6pPr>
            <a:lvl7pPr lvl="6" algn="ctr">
              <a:lnSpc>
                <a:spcPct val="100000"/>
              </a:lnSpc>
              <a:spcBef>
                <a:spcPts val="0"/>
              </a:spcBef>
              <a:spcAft>
                <a:spcPts val="0"/>
              </a:spcAft>
              <a:buClr>
                <a:schemeClr val="accent5"/>
              </a:buClr>
              <a:buSzPts val="2100"/>
              <a:buNone/>
              <a:defRPr sz="2100">
                <a:solidFill>
                  <a:schemeClr val="accent5"/>
                </a:solidFill>
              </a:defRPr>
            </a:lvl7pPr>
            <a:lvl8pPr lvl="7" algn="ctr">
              <a:lnSpc>
                <a:spcPct val="100000"/>
              </a:lnSpc>
              <a:spcBef>
                <a:spcPts val="0"/>
              </a:spcBef>
              <a:spcAft>
                <a:spcPts val="0"/>
              </a:spcAft>
              <a:buClr>
                <a:schemeClr val="accent5"/>
              </a:buClr>
              <a:buSzPts val="2100"/>
              <a:buNone/>
              <a:defRPr sz="2100">
                <a:solidFill>
                  <a:schemeClr val="accent5"/>
                </a:solidFill>
              </a:defRPr>
            </a:lvl8pPr>
            <a:lvl9pPr lvl="8" algn="ctr">
              <a:lnSpc>
                <a:spcPct val="100000"/>
              </a:lnSpc>
              <a:spcBef>
                <a:spcPts val="0"/>
              </a:spcBef>
              <a:spcAft>
                <a:spcPts val="0"/>
              </a:spcAft>
              <a:buClr>
                <a:schemeClr val="accent5"/>
              </a:buClr>
              <a:buSzPts val="2100"/>
              <a:buNone/>
              <a:defRPr sz="2100">
                <a:solidFill>
                  <a:schemeClr val="accent5"/>
                </a:solidFill>
              </a:defRPr>
            </a:lvl9pPr>
          </a:lstStyle>
          <a:p/>
        </p:txBody>
      </p:sp>
      <p:sp>
        <p:nvSpPr>
          <p:cNvPr id="47" name="Google Shape;47;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8" name="Google Shape;48;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9" name="Shape 49"/>
        <p:cNvGrpSpPr/>
        <p:nvPr/>
      </p:nvGrpSpPr>
      <p:grpSpPr>
        <a:xfrm>
          <a:off x="0" y="0"/>
          <a:ext cx="0" cy="0"/>
          <a:chOff x="0" y="0"/>
          <a:chExt cx="0" cy="0"/>
        </a:xfrm>
      </p:grpSpPr>
      <p:sp>
        <p:nvSpPr>
          <p:cNvPr id="50" name="Google Shape;50;p10"/>
          <p:cNvSpPr txBox="1"/>
          <p:nvPr>
            <p:ph idx="1" type="body"/>
          </p:nvPr>
        </p:nvSpPr>
        <p:spPr>
          <a:xfrm>
            <a:off x="319500" y="42337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Font typeface="Roboto Slab"/>
              <a:buNone/>
              <a:defRPr>
                <a:latin typeface="Roboto Slab"/>
                <a:ea typeface="Roboto Slab"/>
                <a:cs typeface="Roboto Slab"/>
                <a:sym typeface="Roboto Slab"/>
              </a:defRPr>
            </a:lvl1pPr>
          </a:lstStyle>
          <a:p/>
        </p:txBody>
      </p:sp>
      <p:sp>
        <p:nvSpPr>
          <p:cNvPr id="51" name="Google Shape;51;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arina">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87900" y="458025"/>
            <a:ext cx="8368200" cy="686100"/>
          </a:xfrm>
          <a:prstGeom prst="rect">
            <a:avLst/>
          </a:prstGeom>
          <a:noFill/>
          <a:ln>
            <a:noFill/>
          </a:ln>
        </p:spPr>
        <p:txBody>
          <a:bodyPr anchorCtr="0" anchor="b" bIns="91425" lIns="91425" spcFirstLastPara="1" rIns="91425" wrap="square" tIns="91425">
            <a:normAutofit/>
          </a:bodyPr>
          <a:lstStyle>
            <a:lvl1pPr lvl="0">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1pPr>
            <a:lvl2pPr lvl="1">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2pPr>
            <a:lvl3pPr lvl="2">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3pPr>
            <a:lvl4pPr lvl="3">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4pPr>
            <a:lvl5pPr lvl="4">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5pPr>
            <a:lvl6pPr lvl="5">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6pPr>
            <a:lvl7pPr lvl="6">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7pPr>
            <a:lvl8pPr lvl="7">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8pPr>
            <a:lvl9pPr lvl="8">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9pPr>
          </a:lstStyle>
          <a:p/>
        </p:txBody>
      </p:sp>
      <p:sp>
        <p:nvSpPr>
          <p:cNvPr id="7" name="Google Shape;7;p1"/>
          <p:cNvSpPr txBox="1"/>
          <p:nvPr>
            <p:ph idx="1" type="body"/>
          </p:nvPr>
        </p:nvSpPr>
        <p:spPr>
          <a:xfrm>
            <a:off x="387900" y="1489824"/>
            <a:ext cx="8368200" cy="30789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1"/>
              </a:buClr>
              <a:buSzPts val="1800"/>
              <a:buFont typeface="Roboto"/>
              <a:buChar char="●"/>
              <a:defRPr sz="1800">
                <a:solidFill>
                  <a:schemeClr val="dk1"/>
                </a:solidFill>
                <a:latin typeface="Roboto"/>
                <a:ea typeface="Roboto"/>
                <a:cs typeface="Roboto"/>
                <a:sym typeface="Roboto"/>
              </a:defRPr>
            </a:lvl1pPr>
            <a:lvl2pPr indent="-317500" lvl="1" marL="9144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2pPr>
            <a:lvl3pPr indent="-317500" lvl="2" marL="13716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3pPr>
            <a:lvl4pPr indent="-317500" lvl="3" marL="18288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4pPr>
            <a:lvl5pPr indent="-317500" lvl="4" marL="22860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5pPr>
            <a:lvl6pPr indent="-317500" lvl="5" marL="27432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6pPr>
            <a:lvl7pPr indent="-317500" lvl="6" marL="32004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7pPr>
            <a:lvl8pPr indent="-317500" lvl="7" marL="36576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8pPr>
            <a:lvl9pPr indent="-317500" lvl="8" marL="41148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1"/>
                </a:solidFill>
                <a:latin typeface="Roboto"/>
                <a:ea typeface="Roboto"/>
                <a:cs typeface="Roboto"/>
                <a:sym typeface="Roboto"/>
              </a:defRPr>
            </a:lvl1pPr>
            <a:lvl2pPr lvl="1" algn="r">
              <a:buNone/>
              <a:defRPr sz="1000">
                <a:solidFill>
                  <a:schemeClr val="dk1"/>
                </a:solidFill>
                <a:latin typeface="Roboto"/>
                <a:ea typeface="Roboto"/>
                <a:cs typeface="Roboto"/>
                <a:sym typeface="Roboto"/>
              </a:defRPr>
            </a:lvl2pPr>
            <a:lvl3pPr lvl="2" algn="r">
              <a:buNone/>
              <a:defRPr sz="1000">
                <a:solidFill>
                  <a:schemeClr val="dk1"/>
                </a:solidFill>
                <a:latin typeface="Roboto"/>
                <a:ea typeface="Roboto"/>
                <a:cs typeface="Roboto"/>
                <a:sym typeface="Roboto"/>
              </a:defRPr>
            </a:lvl3pPr>
            <a:lvl4pPr lvl="3" algn="r">
              <a:buNone/>
              <a:defRPr sz="1000">
                <a:solidFill>
                  <a:schemeClr val="dk1"/>
                </a:solidFill>
                <a:latin typeface="Roboto"/>
                <a:ea typeface="Roboto"/>
                <a:cs typeface="Roboto"/>
                <a:sym typeface="Roboto"/>
              </a:defRPr>
            </a:lvl4pPr>
            <a:lvl5pPr lvl="4" algn="r">
              <a:buNone/>
              <a:defRPr sz="1000">
                <a:solidFill>
                  <a:schemeClr val="dk1"/>
                </a:solidFill>
                <a:latin typeface="Roboto"/>
                <a:ea typeface="Roboto"/>
                <a:cs typeface="Roboto"/>
                <a:sym typeface="Roboto"/>
              </a:defRPr>
            </a:lvl5pPr>
            <a:lvl6pPr lvl="5" algn="r">
              <a:buNone/>
              <a:defRPr sz="1000">
                <a:solidFill>
                  <a:schemeClr val="dk1"/>
                </a:solidFill>
                <a:latin typeface="Roboto"/>
                <a:ea typeface="Roboto"/>
                <a:cs typeface="Roboto"/>
                <a:sym typeface="Roboto"/>
              </a:defRPr>
            </a:lvl6pPr>
            <a:lvl7pPr lvl="6" algn="r">
              <a:buNone/>
              <a:defRPr sz="1000">
                <a:solidFill>
                  <a:schemeClr val="dk1"/>
                </a:solidFill>
                <a:latin typeface="Roboto"/>
                <a:ea typeface="Roboto"/>
                <a:cs typeface="Roboto"/>
                <a:sym typeface="Roboto"/>
              </a:defRPr>
            </a:lvl7pPr>
            <a:lvl8pPr lvl="7" algn="r">
              <a:buNone/>
              <a:defRPr sz="1000">
                <a:solidFill>
                  <a:schemeClr val="dk1"/>
                </a:solidFill>
                <a:latin typeface="Roboto"/>
                <a:ea typeface="Roboto"/>
                <a:cs typeface="Roboto"/>
                <a:sym typeface="Roboto"/>
              </a:defRPr>
            </a:lvl8pPr>
            <a:lvl9pPr lvl="8" algn="r">
              <a:buNone/>
              <a:defRPr sz="1000">
                <a:solidFill>
                  <a:schemeClr val="dk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xml"/><Relationship Id="rId3" Type="http://schemas.openxmlformats.org/officeDocument/2006/relationships/image" Target="../media/image7.png"/><Relationship Id="rId4" Type="http://schemas.openxmlformats.org/officeDocument/2006/relationships/image" Target="../media/image1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9.png"/><Relationship Id="rId4" Type="http://schemas.openxmlformats.org/officeDocument/2006/relationships/image" Target="../media/image6.png"/><Relationship Id="rId5"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7.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7.png"/><Relationship Id="rId4" Type="http://schemas.openxmlformats.org/officeDocument/2006/relationships/image" Target="../media/image15.png"/><Relationship Id="rId5" Type="http://schemas.openxmlformats.org/officeDocument/2006/relationships/image" Target="../media/image1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7.png"/><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image" Target="../media/image7.png"/><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image" Target="../media/image7.png"/><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image" Target="../media/image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 Id="rId3" Type="http://schemas.openxmlformats.org/officeDocument/2006/relationships/image" Target="../media/image7.png"/><Relationship Id="rId4" Type="http://schemas.openxmlformats.org/officeDocument/2006/relationships/image" Target="../media/image21.png"/><Relationship Id="rId5" Type="http://schemas.openxmlformats.org/officeDocument/2006/relationships/image" Target="../media/image23.png"/><Relationship Id="rId6" Type="http://schemas.openxmlformats.org/officeDocument/2006/relationships/image" Target="../media/image12.png"/><Relationship Id="rId7" Type="http://schemas.openxmlformats.org/officeDocument/2006/relationships/image" Target="../media/image1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 Id="rId3" Type="http://schemas.openxmlformats.org/officeDocument/2006/relationships/image" Target="../media/image7.png"/><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7.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 Id="rId3" Type="http://schemas.openxmlformats.org/officeDocument/2006/relationships/image" Target="../media/image7.png"/><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 Id="rId3" Type="http://schemas.openxmlformats.org/officeDocument/2006/relationships/image" Target="../media/image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 Id="rId3" Type="http://schemas.openxmlformats.org/officeDocument/2006/relationships/image" Target="../media/image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 Id="rId3" Type="http://schemas.openxmlformats.org/officeDocument/2006/relationships/image" Target="../media/image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xml"/><Relationship Id="rId3" Type="http://schemas.openxmlformats.org/officeDocument/2006/relationships/image" Target="../media/image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xml"/><Relationship Id="rId3" Type="http://schemas.openxmlformats.org/officeDocument/2006/relationships/image" Target="../media/image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xml"/><Relationship Id="rId3" Type="http://schemas.openxmlformats.org/officeDocument/2006/relationships/image" Target="../media/image7.png"/><Relationship Id="rId4" Type="http://schemas.openxmlformats.org/officeDocument/2006/relationships/image" Target="../media/image21.png"/><Relationship Id="rId5" Type="http://schemas.openxmlformats.org/officeDocument/2006/relationships/image" Target="../media/image23.png"/><Relationship Id="rId6" Type="http://schemas.openxmlformats.org/officeDocument/2006/relationships/image" Target="../media/image12.png"/><Relationship Id="rId7" Type="http://schemas.openxmlformats.org/officeDocument/2006/relationships/image" Target="../media/image1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7.xml"/><Relationship Id="rId3" Type="http://schemas.openxmlformats.org/officeDocument/2006/relationships/image" Target="../media/image7.png"/><Relationship Id="rId4" Type="http://schemas.openxmlformats.org/officeDocument/2006/relationships/image" Target="../media/image22.jpg"/><Relationship Id="rId5" Type="http://schemas.openxmlformats.org/officeDocument/2006/relationships/image" Target="../media/image26.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8.xml"/><Relationship Id="rId3" Type="http://schemas.openxmlformats.org/officeDocument/2006/relationships/image" Target="../media/image7.png"/><Relationship Id="rId4" Type="http://schemas.openxmlformats.org/officeDocument/2006/relationships/image" Target="../media/image2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9.xml"/><Relationship Id="rId3" Type="http://schemas.openxmlformats.org/officeDocument/2006/relationships/image" Target="../media/image7.png"/><Relationship Id="rId4" Type="http://schemas.openxmlformats.org/officeDocument/2006/relationships/image" Target="../media/image3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7.png"/><Relationship Id="rId4" Type="http://schemas.openxmlformats.org/officeDocument/2006/relationships/image" Target="../media/image13.png"/><Relationship Id="rId5" Type="http://schemas.openxmlformats.org/officeDocument/2006/relationships/hyperlink" Target="https://www.ftc.gov/news-events/news/press-releases/2024/02/nationwide-fraud-losses-top-10-billion-2023-ftc-steps-efforts-protect-public"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0.xml"/><Relationship Id="rId3" Type="http://schemas.openxmlformats.org/officeDocument/2006/relationships/image" Target="../media/image7.png"/><Relationship Id="rId4" Type="http://schemas.openxmlformats.org/officeDocument/2006/relationships/image" Target="../media/image28.png"/><Relationship Id="rId5" Type="http://schemas.openxmlformats.org/officeDocument/2006/relationships/image" Target="../media/image3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1.xml"/><Relationship Id="rId3" Type="http://schemas.openxmlformats.org/officeDocument/2006/relationships/image" Target="../media/image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hyperlink" Target="https://www.kaggle.com/competitions/ieee-fraud-detection/data" TargetMode="Externa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hyperlink" Target="https://www.kaggle.com/competitions/ieee-fraud-detection/data" TargetMode="External"/><Relationship Id="rId4" Type="http://schemas.openxmlformats.org/officeDocument/2006/relationships/image" Target="../media/image7.png"/><Relationship Id="rId5"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4.png"/><Relationship Id="rId4" Type="http://schemas.openxmlformats.org/officeDocument/2006/relationships/image" Target="../media/image1.png"/><Relationship Id="rId5"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7.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7.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29.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62" name="Shape 62"/>
        <p:cNvGrpSpPr/>
        <p:nvPr/>
      </p:nvGrpSpPr>
      <p:grpSpPr>
        <a:xfrm>
          <a:off x="0" y="0"/>
          <a:ext cx="0" cy="0"/>
          <a:chOff x="0" y="0"/>
          <a:chExt cx="0" cy="0"/>
        </a:xfrm>
      </p:grpSpPr>
      <p:sp>
        <p:nvSpPr>
          <p:cNvPr id="63" name="Google Shape;63;p13"/>
          <p:cNvSpPr/>
          <p:nvPr/>
        </p:nvSpPr>
        <p:spPr>
          <a:xfrm>
            <a:off x="0" y="0"/>
            <a:ext cx="9161100" cy="2484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4" name="Google Shape;64;p13"/>
          <p:cNvPicPr preferRelativeResize="0"/>
          <p:nvPr/>
        </p:nvPicPr>
        <p:blipFill rotWithShape="1">
          <a:blip r:embed="rId3">
            <a:alphaModFix/>
          </a:blip>
          <a:srcRect b="0" l="0" r="0" t="0"/>
          <a:stretch/>
        </p:blipFill>
        <p:spPr>
          <a:xfrm>
            <a:off x="8148700" y="33850"/>
            <a:ext cx="989475" cy="169475"/>
          </a:xfrm>
          <a:prstGeom prst="rect">
            <a:avLst/>
          </a:prstGeom>
          <a:noFill/>
          <a:ln>
            <a:noFill/>
          </a:ln>
        </p:spPr>
      </p:pic>
      <p:sp>
        <p:nvSpPr>
          <p:cNvPr id="65" name="Google Shape;65;p13"/>
          <p:cNvSpPr txBox="1"/>
          <p:nvPr/>
        </p:nvSpPr>
        <p:spPr>
          <a:xfrm>
            <a:off x="2319000" y="3197075"/>
            <a:ext cx="4523100" cy="1698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800" u="sng">
                <a:solidFill>
                  <a:schemeClr val="dk1"/>
                </a:solidFill>
                <a:latin typeface="Josefin Sans"/>
                <a:ea typeface="Josefin Sans"/>
                <a:cs typeface="Josefin Sans"/>
                <a:sym typeface="Josefin Sans"/>
              </a:rPr>
              <a:t>Group 7   </a:t>
            </a:r>
            <a:endParaRPr b="1" sz="1800" u="sng">
              <a:solidFill>
                <a:schemeClr val="dk1"/>
              </a:solidFill>
              <a:latin typeface="Josefin Sans"/>
              <a:ea typeface="Josefin Sans"/>
              <a:cs typeface="Josefin Sans"/>
              <a:sym typeface="Josefin Sans"/>
            </a:endParaRPr>
          </a:p>
          <a:p>
            <a:pPr indent="0" lvl="0" marL="0" rtl="0" algn="ctr">
              <a:spcBef>
                <a:spcPts val="1000"/>
              </a:spcBef>
              <a:spcAft>
                <a:spcPts val="0"/>
              </a:spcAft>
              <a:buNone/>
            </a:pPr>
            <a:r>
              <a:rPr lang="en" sz="1800">
                <a:solidFill>
                  <a:schemeClr val="dk1"/>
                </a:solidFill>
                <a:latin typeface="Josefin Sans"/>
                <a:ea typeface="Josefin Sans"/>
                <a:cs typeface="Josefin Sans"/>
                <a:sym typeface="Josefin Sans"/>
              </a:rPr>
              <a:t>Anjali Ojha </a:t>
            </a:r>
            <a:endParaRPr sz="1800">
              <a:solidFill>
                <a:schemeClr val="dk1"/>
              </a:solidFill>
              <a:latin typeface="Josefin Sans"/>
              <a:ea typeface="Josefin Sans"/>
              <a:cs typeface="Josefin Sans"/>
              <a:sym typeface="Josefin Sans"/>
            </a:endParaRPr>
          </a:p>
          <a:p>
            <a:pPr indent="0" lvl="0" marL="0" rtl="0" algn="ctr">
              <a:spcBef>
                <a:spcPts val="0"/>
              </a:spcBef>
              <a:spcAft>
                <a:spcPts val="0"/>
              </a:spcAft>
              <a:buNone/>
            </a:pPr>
            <a:r>
              <a:rPr lang="en" sz="1800">
                <a:solidFill>
                  <a:schemeClr val="dk1"/>
                </a:solidFill>
                <a:latin typeface="Josefin Sans"/>
                <a:ea typeface="Josefin Sans"/>
                <a:cs typeface="Josefin Sans"/>
                <a:sym typeface="Josefin Sans"/>
              </a:rPr>
              <a:t>Akanksha Tyagi </a:t>
            </a:r>
            <a:endParaRPr sz="1800">
              <a:solidFill>
                <a:schemeClr val="dk1"/>
              </a:solidFill>
              <a:latin typeface="Josefin Sans"/>
              <a:ea typeface="Josefin Sans"/>
              <a:cs typeface="Josefin Sans"/>
              <a:sym typeface="Josefin Sans"/>
            </a:endParaRPr>
          </a:p>
          <a:p>
            <a:pPr indent="0" lvl="0" marL="0" rtl="0" algn="ctr">
              <a:spcBef>
                <a:spcPts val="0"/>
              </a:spcBef>
              <a:spcAft>
                <a:spcPts val="0"/>
              </a:spcAft>
              <a:buNone/>
            </a:pPr>
            <a:r>
              <a:rPr lang="en" sz="1800">
                <a:solidFill>
                  <a:schemeClr val="dk1"/>
                </a:solidFill>
                <a:latin typeface="Josefin Sans"/>
                <a:ea typeface="Josefin Sans"/>
                <a:cs typeface="Josefin Sans"/>
                <a:sym typeface="Josefin Sans"/>
              </a:rPr>
              <a:t>Srushti Doshi </a:t>
            </a:r>
            <a:endParaRPr sz="1800">
              <a:solidFill>
                <a:schemeClr val="dk1"/>
              </a:solidFill>
              <a:latin typeface="Josefin Sans"/>
              <a:ea typeface="Josefin Sans"/>
              <a:cs typeface="Josefin Sans"/>
              <a:sym typeface="Josefin Sans"/>
            </a:endParaRPr>
          </a:p>
          <a:p>
            <a:pPr indent="0" lvl="0" marL="0" rtl="0" algn="ctr">
              <a:spcBef>
                <a:spcPts val="0"/>
              </a:spcBef>
              <a:spcAft>
                <a:spcPts val="0"/>
              </a:spcAft>
              <a:buNone/>
            </a:pPr>
            <a:r>
              <a:rPr lang="en" sz="1800">
                <a:solidFill>
                  <a:schemeClr val="dk1"/>
                </a:solidFill>
                <a:latin typeface="Josefin Sans"/>
                <a:ea typeface="Josefin Sans"/>
                <a:cs typeface="Josefin Sans"/>
                <a:sym typeface="Josefin Sans"/>
              </a:rPr>
              <a:t>Sakshi Mukkirwar </a:t>
            </a:r>
            <a:endParaRPr sz="2200">
              <a:solidFill>
                <a:schemeClr val="dk1"/>
              </a:solidFill>
              <a:latin typeface="Roboto"/>
              <a:ea typeface="Roboto"/>
              <a:cs typeface="Roboto"/>
              <a:sym typeface="Roboto"/>
            </a:endParaRPr>
          </a:p>
        </p:txBody>
      </p:sp>
      <p:pic>
        <p:nvPicPr>
          <p:cNvPr id="66" name="Google Shape;66;p13"/>
          <p:cNvPicPr preferRelativeResize="0"/>
          <p:nvPr/>
        </p:nvPicPr>
        <p:blipFill rotWithShape="1">
          <a:blip r:embed="rId4">
            <a:alphaModFix/>
          </a:blip>
          <a:srcRect b="11015" l="7761" r="7592" t="11465"/>
          <a:stretch/>
        </p:blipFill>
        <p:spPr>
          <a:xfrm>
            <a:off x="6541200" y="309050"/>
            <a:ext cx="2031300" cy="1314675"/>
          </a:xfrm>
          <a:prstGeom prst="rect">
            <a:avLst/>
          </a:prstGeom>
          <a:noFill/>
          <a:ln>
            <a:noFill/>
          </a:ln>
        </p:spPr>
      </p:pic>
      <p:sp>
        <p:nvSpPr>
          <p:cNvPr id="67" name="Google Shape;67;p13"/>
          <p:cNvSpPr txBox="1"/>
          <p:nvPr>
            <p:ph idx="4294967295" type="title"/>
          </p:nvPr>
        </p:nvSpPr>
        <p:spPr>
          <a:xfrm>
            <a:off x="389900" y="1002200"/>
            <a:ext cx="8520600" cy="1994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sz="3977">
                <a:solidFill>
                  <a:schemeClr val="dk2"/>
                </a:solidFill>
                <a:latin typeface="Josefin Sans"/>
                <a:ea typeface="Josefin Sans"/>
                <a:cs typeface="Josefin Sans"/>
                <a:sym typeface="Josefin Sans"/>
              </a:rPr>
              <a:t>Mining Transactional Data </a:t>
            </a:r>
            <a:endParaRPr b="1" sz="3977">
              <a:solidFill>
                <a:schemeClr val="dk2"/>
              </a:solidFill>
              <a:latin typeface="Josefin Sans"/>
              <a:ea typeface="Josefin Sans"/>
              <a:cs typeface="Josefin Sans"/>
              <a:sym typeface="Josefin Sans"/>
            </a:endParaRPr>
          </a:p>
          <a:p>
            <a:pPr indent="0" lvl="0" marL="0" rtl="0" algn="ctr">
              <a:spcBef>
                <a:spcPts val="0"/>
              </a:spcBef>
              <a:spcAft>
                <a:spcPts val="0"/>
              </a:spcAft>
              <a:buNone/>
            </a:pPr>
            <a:r>
              <a:rPr b="1" lang="en" sz="3977">
                <a:solidFill>
                  <a:schemeClr val="dk2"/>
                </a:solidFill>
                <a:latin typeface="Josefin Sans"/>
                <a:ea typeface="Josefin Sans"/>
                <a:cs typeface="Josefin Sans"/>
                <a:sym typeface="Josefin Sans"/>
              </a:rPr>
              <a:t>to Combat Fraudulent Activities</a:t>
            </a:r>
            <a:r>
              <a:rPr b="1" lang="en" sz="4677">
                <a:solidFill>
                  <a:schemeClr val="dk2"/>
                </a:solidFill>
                <a:latin typeface="Josefin Sans"/>
                <a:ea typeface="Josefin Sans"/>
                <a:cs typeface="Josefin Sans"/>
                <a:sym typeface="Josefin Sans"/>
              </a:rPr>
              <a:t> </a:t>
            </a:r>
            <a:endParaRPr b="1" sz="3788">
              <a:solidFill>
                <a:schemeClr val="dk2"/>
              </a:solidFill>
              <a:latin typeface="Josefin Sans"/>
              <a:ea typeface="Josefin Sans"/>
              <a:cs typeface="Josefin Sans"/>
              <a:sym typeface="Josefin Sans"/>
            </a:endParaRPr>
          </a:p>
          <a:p>
            <a:pPr indent="0" lvl="0" marL="0" rtl="0" algn="ctr">
              <a:lnSpc>
                <a:spcPct val="115000"/>
              </a:lnSpc>
              <a:spcBef>
                <a:spcPts val="0"/>
              </a:spcBef>
              <a:spcAft>
                <a:spcPts val="0"/>
              </a:spcAft>
              <a:buNone/>
            </a:pPr>
            <a:r>
              <a:t/>
            </a:r>
            <a:endParaRPr sz="1877">
              <a:solidFill>
                <a:srgbClr val="9DCEDF"/>
              </a:solidFill>
              <a:latin typeface="Josefin Sans"/>
              <a:ea typeface="Josefin Sans"/>
              <a:cs typeface="Josefin Sans"/>
              <a:sym typeface="Josefin Sans"/>
            </a:endParaRPr>
          </a:p>
          <a:p>
            <a:pPr indent="0" lvl="0" marL="0" rtl="0" algn="ctr">
              <a:lnSpc>
                <a:spcPct val="115000"/>
              </a:lnSpc>
              <a:spcBef>
                <a:spcPts val="0"/>
              </a:spcBef>
              <a:spcAft>
                <a:spcPts val="0"/>
              </a:spcAft>
              <a:buNone/>
            </a:pPr>
            <a:r>
              <a:rPr i="1" lang="en" sz="1877">
                <a:solidFill>
                  <a:srgbClr val="9DCEDF"/>
                </a:solidFill>
                <a:latin typeface="Josefin Sans"/>
                <a:ea typeface="Josefin Sans"/>
                <a:cs typeface="Josefin Sans"/>
                <a:sym typeface="Josefin Sans"/>
              </a:rPr>
              <a:t>Under the guidance of Dr. Taehee Jeong</a:t>
            </a:r>
            <a:endParaRPr b="1" i="1" sz="7700">
              <a:solidFill>
                <a:srgbClr val="9DCEDF"/>
              </a:solidFill>
              <a:latin typeface="Josefin Sans"/>
              <a:ea typeface="Josefin Sans"/>
              <a:cs typeface="Josefin Sans"/>
              <a:sym typeface="Josefin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40" name="Shape 140"/>
        <p:cNvGrpSpPr/>
        <p:nvPr/>
      </p:nvGrpSpPr>
      <p:grpSpPr>
        <a:xfrm>
          <a:off x="0" y="0"/>
          <a:ext cx="0" cy="0"/>
          <a:chOff x="0" y="0"/>
          <a:chExt cx="0" cy="0"/>
        </a:xfrm>
      </p:grpSpPr>
      <p:sp>
        <p:nvSpPr>
          <p:cNvPr id="141" name="Google Shape;141;p22"/>
          <p:cNvSpPr txBox="1"/>
          <p:nvPr>
            <p:ph idx="4294967295" type="title"/>
          </p:nvPr>
        </p:nvSpPr>
        <p:spPr>
          <a:xfrm>
            <a:off x="216525" y="0"/>
            <a:ext cx="8615700" cy="537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SzPts val="990"/>
              <a:buNone/>
            </a:pPr>
            <a:r>
              <a:rPr b="1" lang="en" sz="2500">
                <a:solidFill>
                  <a:schemeClr val="lt1"/>
                </a:solidFill>
                <a:latin typeface="Josefin Sans"/>
                <a:ea typeface="Josefin Sans"/>
                <a:cs typeface="Josefin Sans"/>
                <a:sym typeface="Josefin Sans"/>
              </a:rPr>
              <a:t>Underlying Trends [2]</a:t>
            </a:r>
            <a:endParaRPr b="1" sz="2500">
              <a:solidFill>
                <a:schemeClr val="lt1"/>
              </a:solidFill>
              <a:latin typeface="Josefin Sans"/>
              <a:ea typeface="Josefin Sans"/>
              <a:cs typeface="Josefin Sans"/>
              <a:sym typeface="Josefin Sans"/>
            </a:endParaRPr>
          </a:p>
        </p:txBody>
      </p:sp>
      <p:sp>
        <p:nvSpPr>
          <p:cNvPr id="142" name="Google Shape;142;p22"/>
          <p:cNvSpPr txBox="1"/>
          <p:nvPr/>
        </p:nvSpPr>
        <p:spPr>
          <a:xfrm>
            <a:off x="216525" y="603600"/>
            <a:ext cx="3318000" cy="4043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t/>
            </a:r>
            <a:endParaRPr sz="1200"/>
          </a:p>
          <a:p>
            <a:pPr indent="0" lvl="0" marL="0" rtl="0" algn="l">
              <a:spcBef>
                <a:spcPts val="1200"/>
              </a:spcBef>
              <a:spcAft>
                <a:spcPts val="0"/>
              </a:spcAft>
              <a:buNone/>
            </a:pPr>
            <a:r>
              <a:t/>
            </a:r>
            <a:endParaRPr sz="1800">
              <a:solidFill>
                <a:schemeClr val="dk1"/>
              </a:solidFill>
              <a:latin typeface="Roboto"/>
              <a:ea typeface="Roboto"/>
              <a:cs typeface="Roboto"/>
              <a:sym typeface="Roboto"/>
            </a:endParaRPr>
          </a:p>
        </p:txBody>
      </p:sp>
      <p:pic>
        <p:nvPicPr>
          <p:cNvPr id="143" name="Google Shape;143;p22"/>
          <p:cNvPicPr preferRelativeResize="0"/>
          <p:nvPr/>
        </p:nvPicPr>
        <p:blipFill>
          <a:blip r:embed="rId3">
            <a:alphaModFix/>
          </a:blip>
          <a:stretch>
            <a:fillRect/>
          </a:stretch>
        </p:blipFill>
        <p:spPr>
          <a:xfrm>
            <a:off x="114025" y="647575"/>
            <a:ext cx="4435799" cy="2899425"/>
          </a:xfrm>
          <a:prstGeom prst="rect">
            <a:avLst/>
          </a:prstGeom>
          <a:noFill/>
          <a:ln cap="flat" cmpd="sng" w="9525">
            <a:solidFill>
              <a:srgbClr val="FFF2CC"/>
            </a:solidFill>
            <a:prstDash val="solid"/>
            <a:round/>
            <a:headEnd len="sm" w="sm" type="none"/>
            <a:tailEnd len="sm" w="sm" type="none"/>
          </a:ln>
        </p:spPr>
      </p:pic>
      <p:pic>
        <p:nvPicPr>
          <p:cNvPr id="144" name="Google Shape;144;p22"/>
          <p:cNvPicPr preferRelativeResize="0"/>
          <p:nvPr/>
        </p:nvPicPr>
        <p:blipFill>
          <a:blip r:embed="rId4">
            <a:alphaModFix/>
          </a:blip>
          <a:stretch>
            <a:fillRect/>
          </a:stretch>
        </p:blipFill>
        <p:spPr>
          <a:xfrm>
            <a:off x="4886675" y="647575"/>
            <a:ext cx="4175298" cy="2899424"/>
          </a:xfrm>
          <a:prstGeom prst="rect">
            <a:avLst/>
          </a:prstGeom>
          <a:noFill/>
          <a:ln cap="flat" cmpd="sng" w="9525">
            <a:solidFill>
              <a:srgbClr val="FFF2CC"/>
            </a:solidFill>
            <a:prstDash val="solid"/>
            <a:round/>
            <a:headEnd len="sm" w="sm" type="none"/>
            <a:tailEnd len="sm" w="sm" type="none"/>
          </a:ln>
        </p:spPr>
      </p:pic>
      <p:sp>
        <p:nvSpPr>
          <p:cNvPr id="145" name="Google Shape;145;p22"/>
          <p:cNvSpPr txBox="1"/>
          <p:nvPr/>
        </p:nvSpPr>
        <p:spPr>
          <a:xfrm>
            <a:off x="131425" y="3590975"/>
            <a:ext cx="4530000" cy="1323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chemeClr val="dk2"/>
                </a:solidFill>
                <a:latin typeface="Josefin Sans"/>
                <a:ea typeface="Josefin Sans"/>
                <a:cs typeface="Josefin Sans"/>
                <a:sym typeface="Josefin Sans"/>
              </a:rPr>
              <a:t>Description </a:t>
            </a:r>
            <a:r>
              <a:rPr b="1" lang="en" sz="1200">
                <a:solidFill>
                  <a:schemeClr val="dk2"/>
                </a:solidFill>
                <a:latin typeface="Josefin Sans"/>
                <a:ea typeface="Josefin Sans"/>
                <a:cs typeface="Josefin Sans"/>
                <a:sym typeface="Josefin Sans"/>
              </a:rPr>
              <a:t>: </a:t>
            </a:r>
            <a:r>
              <a:rPr lang="en" sz="1200">
                <a:solidFill>
                  <a:schemeClr val="dk2"/>
                </a:solidFill>
                <a:latin typeface="Josefin Sans"/>
                <a:ea typeface="Josefin Sans"/>
                <a:cs typeface="Josefin Sans"/>
                <a:sym typeface="Josefin Sans"/>
              </a:rPr>
              <a:t>Purchaser transaction counts and fraud percentages for the top 15 email domains, showcasing notable variations in fraud risk.</a:t>
            </a:r>
            <a:endParaRPr sz="1200">
              <a:solidFill>
                <a:schemeClr val="dk2"/>
              </a:solidFill>
              <a:latin typeface="Josefin Sans"/>
              <a:ea typeface="Josefin Sans"/>
              <a:cs typeface="Josefin Sans"/>
              <a:sym typeface="Josefin Sans"/>
            </a:endParaRPr>
          </a:p>
          <a:p>
            <a:pPr indent="0" lvl="0" marL="0" rtl="0" algn="l">
              <a:spcBef>
                <a:spcPts val="0"/>
              </a:spcBef>
              <a:spcAft>
                <a:spcPts val="0"/>
              </a:spcAft>
              <a:buNone/>
            </a:pPr>
            <a:r>
              <a:t/>
            </a:r>
            <a:endParaRPr sz="1200">
              <a:solidFill>
                <a:schemeClr val="lt1"/>
              </a:solidFill>
              <a:latin typeface="Josefin Sans"/>
              <a:ea typeface="Josefin Sans"/>
              <a:cs typeface="Josefin Sans"/>
              <a:sym typeface="Josefin Sans"/>
            </a:endParaRPr>
          </a:p>
          <a:p>
            <a:pPr indent="0" lvl="0" marL="0" rtl="0" algn="l">
              <a:spcBef>
                <a:spcPts val="0"/>
              </a:spcBef>
              <a:spcAft>
                <a:spcPts val="0"/>
              </a:spcAft>
              <a:buNone/>
            </a:pPr>
            <a:r>
              <a:t/>
            </a:r>
            <a:endParaRPr sz="1200">
              <a:solidFill>
                <a:schemeClr val="lt1"/>
              </a:solidFill>
              <a:latin typeface="Josefin Sans"/>
              <a:ea typeface="Josefin Sans"/>
              <a:cs typeface="Josefin Sans"/>
              <a:sym typeface="Josefin Sans"/>
            </a:endParaRPr>
          </a:p>
          <a:p>
            <a:pPr indent="0" lvl="0" marL="0" rtl="0" algn="l">
              <a:spcBef>
                <a:spcPts val="0"/>
              </a:spcBef>
              <a:spcAft>
                <a:spcPts val="0"/>
              </a:spcAft>
              <a:buNone/>
            </a:pPr>
            <a:r>
              <a:t/>
            </a:r>
            <a:endParaRPr>
              <a:solidFill>
                <a:schemeClr val="lt1"/>
              </a:solidFill>
              <a:latin typeface="Josefin Sans"/>
              <a:ea typeface="Josefin Sans"/>
              <a:cs typeface="Josefin Sans"/>
              <a:sym typeface="Josefin Sans"/>
            </a:endParaRPr>
          </a:p>
        </p:txBody>
      </p:sp>
      <p:sp>
        <p:nvSpPr>
          <p:cNvPr id="146" name="Google Shape;146;p22"/>
          <p:cNvSpPr txBox="1"/>
          <p:nvPr/>
        </p:nvSpPr>
        <p:spPr>
          <a:xfrm>
            <a:off x="4886675" y="3547000"/>
            <a:ext cx="3954000" cy="985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chemeClr val="dk2"/>
                </a:solidFill>
                <a:latin typeface="Josefin Sans"/>
                <a:ea typeface="Josefin Sans"/>
                <a:cs typeface="Josefin Sans"/>
                <a:sym typeface="Josefin Sans"/>
              </a:rPr>
              <a:t>Description :</a:t>
            </a:r>
            <a:r>
              <a:rPr lang="en" sz="1200">
                <a:solidFill>
                  <a:schemeClr val="dk2"/>
                </a:solidFill>
                <a:latin typeface="Josefin Sans"/>
                <a:ea typeface="Josefin Sans"/>
                <a:cs typeface="Josefin Sans"/>
                <a:sym typeface="Josefin Sans"/>
              </a:rPr>
              <a:t> Recipient transaction counts and fraud percentages for the top 15 email domains.</a:t>
            </a:r>
            <a:endParaRPr>
              <a:solidFill>
                <a:schemeClr val="dk2"/>
              </a:solidFill>
              <a:latin typeface="Josefin Sans"/>
              <a:ea typeface="Josefin Sans"/>
              <a:cs typeface="Josefin Sans"/>
              <a:sym typeface="Josefin Sans"/>
            </a:endParaRPr>
          </a:p>
          <a:p>
            <a:pPr indent="0" lvl="0" marL="0" rtl="0" algn="l">
              <a:spcBef>
                <a:spcPts val="0"/>
              </a:spcBef>
              <a:spcAft>
                <a:spcPts val="0"/>
              </a:spcAft>
              <a:buNone/>
            </a:pPr>
            <a:r>
              <a:t/>
            </a:r>
            <a:endParaRPr>
              <a:solidFill>
                <a:schemeClr val="lt1"/>
              </a:solidFill>
              <a:latin typeface="Josefin Sans"/>
              <a:ea typeface="Josefin Sans"/>
              <a:cs typeface="Josefin Sans"/>
              <a:sym typeface="Josefin Sans"/>
            </a:endParaRPr>
          </a:p>
          <a:p>
            <a:pPr indent="0" lvl="0" marL="0" rtl="0" algn="l">
              <a:spcBef>
                <a:spcPts val="0"/>
              </a:spcBef>
              <a:spcAft>
                <a:spcPts val="0"/>
              </a:spcAft>
              <a:buNone/>
            </a:pPr>
            <a:r>
              <a:t/>
            </a:r>
            <a:endParaRPr>
              <a:solidFill>
                <a:schemeClr val="lt1"/>
              </a:solidFill>
              <a:latin typeface="Josefin Sans"/>
              <a:ea typeface="Josefin Sans"/>
              <a:cs typeface="Josefin Sans"/>
              <a:sym typeface="Josefin Sans"/>
            </a:endParaRPr>
          </a:p>
        </p:txBody>
      </p:sp>
      <p:pic>
        <p:nvPicPr>
          <p:cNvPr id="147" name="Google Shape;147;p22"/>
          <p:cNvPicPr preferRelativeResize="0"/>
          <p:nvPr/>
        </p:nvPicPr>
        <p:blipFill rotWithShape="1">
          <a:blip r:embed="rId5">
            <a:alphaModFix/>
          </a:blip>
          <a:srcRect b="0" l="0" r="0" t="0"/>
          <a:stretch/>
        </p:blipFill>
        <p:spPr>
          <a:xfrm>
            <a:off x="8072500" y="110050"/>
            <a:ext cx="989475" cy="169475"/>
          </a:xfrm>
          <a:prstGeom prst="rect">
            <a:avLst/>
          </a:prstGeom>
          <a:noFill/>
          <a:ln>
            <a:noFill/>
          </a:ln>
        </p:spPr>
      </p:pic>
      <p:sp>
        <p:nvSpPr>
          <p:cNvPr id="148" name="Google Shape;148;p22"/>
          <p:cNvSpPr txBox="1"/>
          <p:nvPr/>
        </p:nvSpPr>
        <p:spPr>
          <a:xfrm>
            <a:off x="114025" y="4379450"/>
            <a:ext cx="8999100" cy="76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chemeClr val="dk2"/>
                </a:solidFill>
                <a:latin typeface="Josefin Sans"/>
                <a:ea typeface="Josefin Sans"/>
                <a:cs typeface="Josefin Sans"/>
                <a:sym typeface="Josefin Sans"/>
              </a:rPr>
              <a:t>Analysis : </a:t>
            </a:r>
            <a:r>
              <a:rPr lang="en" sz="1200">
                <a:solidFill>
                  <a:schemeClr val="dk2"/>
                </a:solidFill>
                <a:latin typeface="Josefin Sans"/>
                <a:ea typeface="Josefin Sans"/>
                <a:cs typeface="Josefin Sans"/>
                <a:sym typeface="Josefin Sans"/>
              </a:rPr>
              <a:t>High fraud percentages are seen with domains like outlook.com, icloud.com, and gmail.com, suggesting </a:t>
            </a:r>
            <a:r>
              <a:rPr b="1" lang="en" sz="1200">
                <a:solidFill>
                  <a:schemeClr val="dk2"/>
                </a:solidFill>
                <a:latin typeface="Josefin Sans"/>
                <a:ea typeface="Josefin Sans"/>
                <a:cs typeface="Josefin Sans"/>
                <a:sym typeface="Josefin Sans"/>
              </a:rPr>
              <a:t>fraudsters hide behind reputable domains.</a:t>
            </a:r>
            <a:r>
              <a:rPr lang="en" sz="1200">
                <a:solidFill>
                  <a:schemeClr val="dk2"/>
                </a:solidFill>
                <a:latin typeface="Josefin Sans"/>
                <a:ea typeface="Josefin Sans"/>
                <a:cs typeface="Josefin Sans"/>
                <a:sym typeface="Josefin Sans"/>
              </a:rPr>
              <a:t> These domains are owned by technology giants like Microsoft, Apple, and Google respectively.</a:t>
            </a:r>
            <a:endParaRPr sz="1200">
              <a:solidFill>
                <a:schemeClr val="dk2"/>
              </a:solidFill>
              <a:latin typeface="Josefin Sans"/>
              <a:ea typeface="Josefin Sans"/>
              <a:cs typeface="Josefin Sans"/>
              <a:sym typeface="Josefin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52" name="Shape 152"/>
        <p:cNvGrpSpPr/>
        <p:nvPr/>
      </p:nvGrpSpPr>
      <p:grpSpPr>
        <a:xfrm>
          <a:off x="0" y="0"/>
          <a:ext cx="0" cy="0"/>
          <a:chOff x="0" y="0"/>
          <a:chExt cx="0" cy="0"/>
        </a:xfrm>
      </p:grpSpPr>
      <p:sp>
        <p:nvSpPr>
          <p:cNvPr id="153" name="Google Shape;153;p23"/>
          <p:cNvSpPr txBox="1"/>
          <p:nvPr/>
        </p:nvSpPr>
        <p:spPr>
          <a:xfrm>
            <a:off x="218525" y="509900"/>
            <a:ext cx="8505000" cy="1297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1200"/>
              </a:spcBef>
              <a:spcAft>
                <a:spcPts val="0"/>
              </a:spcAft>
              <a:buNone/>
            </a:pPr>
            <a:r>
              <a:rPr b="1" lang="en" sz="1200">
                <a:solidFill>
                  <a:schemeClr val="dk2"/>
                </a:solidFill>
                <a:latin typeface="Josefin Sans"/>
                <a:ea typeface="Josefin Sans"/>
                <a:cs typeface="Josefin Sans"/>
                <a:sym typeface="Josefin Sans"/>
              </a:rPr>
              <a:t>Description : </a:t>
            </a:r>
            <a:r>
              <a:rPr lang="en" sz="1200">
                <a:solidFill>
                  <a:schemeClr val="dk2"/>
                </a:solidFill>
                <a:latin typeface="Josefin Sans"/>
                <a:ea typeface="Josefin Sans"/>
                <a:cs typeface="Josefin Sans"/>
                <a:sym typeface="Josefin Sans"/>
              </a:rPr>
              <a:t>Heat Map shows n</a:t>
            </a:r>
            <a:r>
              <a:rPr lang="en" sz="1200">
                <a:solidFill>
                  <a:schemeClr val="dk2"/>
                </a:solidFill>
                <a:latin typeface="Josefin Sans"/>
                <a:ea typeface="Josefin Sans"/>
                <a:cs typeface="Josefin Sans"/>
                <a:sym typeface="Josefin Sans"/>
              </a:rPr>
              <a:t>umber of transactions and fraud percentage for different card companies and card types showing fraud percentages.</a:t>
            </a:r>
            <a:endParaRPr sz="1200">
              <a:solidFill>
                <a:schemeClr val="dk2"/>
              </a:solidFill>
              <a:latin typeface="Josefin Sans"/>
              <a:ea typeface="Josefin Sans"/>
              <a:cs typeface="Josefin Sans"/>
              <a:sym typeface="Josefin Sans"/>
            </a:endParaRPr>
          </a:p>
          <a:p>
            <a:pPr indent="0" lvl="0" marL="0" rtl="0" algn="just">
              <a:lnSpc>
                <a:spcPct val="115000"/>
              </a:lnSpc>
              <a:spcBef>
                <a:spcPts val="1200"/>
              </a:spcBef>
              <a:spcAft>
                <a:spcPts val="1200"/>
              </a:spcAft>
              <a:buNone/>
            </a:pPr>
            <a:r>
              <a:rPr b="1" lang="en" sz="1200">
                <a:solidFill>
                  <a:schemeClr val="dk2"/>
                </a:solidFill>
                <a:latin typeface="Josefin Sans"/>
                <a:ea typeface="Josefin Sans"/>
                <a:cs typeface="Josefin Sans"/>
                <a:sym typeface="Josefin Sans"/>
              </a:rPr>
              <a:t>Analysis :</a:t>
            </a:r>
            <a:r>
              <a:rPr lang="en" sz="1200">
                <a:solidFill>
                  <a:schemeClr val="dk2"/>
                </a:solidFill>
                <a:latin typeface="Josefin Sans"/>
                <a:ea typeface="Josefin Sans"/>
                <a:cs typeface="Josefin Sans"/>
                <a:sym typeface="Josefin Sans"/>
              </a:rPr>
              <a:t> </a:t>
            </a:r>
            <a:r>
              <a:rPr lang="en" sz="1200">
                <a:solidFill>
                  <a:schemeClr val="dk2"/>
                </a:solidFill>
                <a:latin typeface="Josefin Sans"/>
                <a:ea typeface="Josefin Sans"/>
                <a:cs typeface="Josefin Sans"/>
                <a:sym typeface="Josefin Sans"/>
              </a:rPr>
              <a:t>An unexpected observation is that American Express’s debit card has a higher fraud rate than American Express credit card. It contradicts the popular opinion that credit cards are more prone to fraud.</a:t>
            </a:r>
            <a:endParaRPr sz="1800">
              <a:solidFill>
                <a:schemeClr val="dk2"/>
              </a:solidFill>
              <a:latin typeface="Josefin Sans"/>
              <a:ea typeface="Josefin Sans"/>
              <a:cs typeface="Josefin Sans"/>
              <a:sym typeface="Josefin Sans"/>
            </a:endParaRPr>
          </a:p>
        </p:txBody>
      </p:sp>
      <p:sp>
        <p:nvSpPr>
          <p:cNvPr id="154" name="Google Shape;154;p23"/>
          <p:cNvSpPr txBox="1"/>
          <p:nvPr>
            <p:ph idx="4294967295" type="title"/>
          </p:nvPr>
        </p:nvSpPr>
        <p:spPr>
          <a:xfrm>
            <a:off x="178025" y="0"/>
            <a:ext cx="8615700" cy="537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SzPts val="990"/>
              <a:buNone/>
            </a:pPr>
            <a:r>
              <a:rPr b="1" lang="en" sz="2500">
                <a:solidFill>
                  <a:schemeClr val="lt1"/>
                </a:solidFill>
                <a:latin typeface="Josefin Sans"/>
                <a:ea typeface="Josefin Sans"/>
                <a:cs typeface="Josefin Sans"/>
                <a:sym typeface="Josefin Sans"/>
              </a:rPr>
              <a:t>Underlying Trends : Card Type vs Fraud [3]</a:t>
            </a:r>
            <a:endParaRPr b="1" sz="2500">
              <a:solidFill>
                <a:schemeClr val="lt1"/>
              </a:solidFill>
              <a:latin typeface="Josefin Sans"/>
              <a:ea typeface="Josefin Sans"/>
              <a:cs typeface="Josefin Sans"/>
              <a:sym typeface="Josefin Sans"/>
            </a:endParaRPr>
          </a:p>
        </p:txBody>
      </p:sp>
      <p:pic>
        <p:nvPicPr>
          <p:cNvPr id="155" name="Google Shape;155;p23"/>
          <p:cNvPicPr preferRelativeResize="0"/>
          <p:nvPr/>
        </p:nvPicPr>
        <p:blipFill rotWithShape="1">
          <a:blip r:embed="rId3">
            <a:alphaModFix/>
          </a:blip>
          <a:srcRect b="0" l="0" r="0" t="0"/>
          <a:stretch/>
        </p:blipFill>
        <p:spPr>
          <a:xfrm>
            <a:off x="8072500" y="110050"/>
            <a:ext cx="989475" cy="169475"/>
          </a:xfrm>
          <a:prstGeom prst="rect">
            <a:avLst/>
          </a:prstGeom>
          <a:noFill/>
          <a:ln>
            <a:noFill/>
          </a:ln>
        </p:spPr>
      </p:pic>
      <p:pic>
        <p:nvPicPr>
          <p:cNvPr id="156" name="Google Shape;156;p23"/>
          <p:cNvPicPr preferRelativeResize="0"/>
          <p:nvPr/>
        </p:nvPicPr>
        <p:blipFill>
          <a:blip r:embed="rId4">
            <a:alphaModFix/>
          </a:blip>
          <a:stretch>
            <a:fillRect/>
          </a:stretch>
        </p:blipFill>
        <p:spPr>
          <a:xfrm>
            <a:off x="1155663" y="1951225"/>
            <a:ext cx="6660424" cy="3013850"/>
          </a:xfrm>
          <a:prstGeom prst="rect">
            <a:avLst/>
          </a:prstGeom>
          <a:noFill/>
          <a:ln cap="flat" cmpd="sng" w="9525">
            <a:solidFill>
              <a:srgbClr val="FFF2CC"/>
            </a:solidFill>
            <a:prstDash val="solid"/>
            <a:round/>
            <a:headEnd len="sm" w="sm" type="none"/>
            <a:tailEnd len="sm" w="sm" type="none"/>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60" name="Shape 160"/>
        <p:cNvGrpSpPr/>
        <p:nvPr/>
      </p:nvGrpSpPr>
      <p:grpSpPr>
        <a:xfrm>
          <a:off x="0" y="0"/>
          <a:ext cx="0" cy="0"/>
          <a:chOff x="0" y="0"/>
          <a:chExt cx="0" cy="0"/>
        </a:xfrm>
      </p:grpSpPr>
      <p:sp>
        <p:nvSpPr>
          <p:cNvPr id="161" name="Google Shape;161;p24"/>
          <p:cNvSpPr txBox="1"/>
          <p:nvPr>
            <p:ph idx="4294967295" type="title"/>
          </p:nvPr>
        </p:nvSpPr>
        <p:spPr>
          <a:xfrm>
            <a:off x="187725" y="66300"/>
            <a:ext cx="8492100" cy="537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SzPts val="990"/>
              <a:buNone/>
            </a:pPr>
            <a:r>
              <a:rPr b="1" lang="en" sz="2500">
                <a:solidFill>
                  <a:schemeClr val="lt1"/>
                </a:solidFill>
                <a:latin typeface="Josefin Sans"/>
                <a:ea typeface="Josefin Sans"/>
                <a:cs typeface="Josefin Sans"/>
                <a:sym typeface="Josefin Sans"/>
              </a:rPr>
              <a:t>Underlying Trends for Browsers &amp; Chrome [4]</a:t>
            </a:r>
            <a:endParaRPr b="1" sz="2500">
              <a:solidFill>
                <a:schemeClr val="lt1"/>
              </a:solidFill>
              <a:latin typeface="Josefin Sans"/>
              <a:ea typeface="Josefin Sans"/>
              <a:cs typeface="Josefin Sans"/>
              <a:sym typeface="Josefin Sans"/>
            </a:endParaRPr>
          </a:p>
        </p:txBody>
      </p:sp>
      <p:pic>
        <p:nvPicPr>
          <p:cNvPr id="162" name="Google Shape;162;p24"/>
          <p:cNvPicPr preferRelativeResize="0"/>
          <p:nvPr/>
        </p:nvPicPr>
        <p:blipFill rotWithShape="1">
          <a:blip r:embed="rId3">
            <a:alphaModFix/>
          </a:blip>
          <a:srcRect b="0" l="0" r="0" t="0"/>
          <a:stretch/>
        </p:blipFill>
        <p:spPr>
          <a:xfrm>
            <a:off x="8072500" y="110050"/>
            <a:ext cx="989475" cy="169475"/>
          </a:xfrm>
          <a:prstGeom prst="rect">
            <a:avLst/>
          </a:prstGeom>
          <a:noFill/>
          <a:ln>
            <a:noFill/>
          </a:ln>
        </p:spPr>
      </p:pic>
      <p:sp>
        <p:nvSpPr>
          <p:cNvPr id="163" name="Google Shape;163;p24"/>
          <p:cNvSpPr txBox="1"/>
          <p:nvPr/>
        </p:nvSpPr>
        <p:spPr>
          <a:xfrm>
            <a:off x="235800" y="565100"/>
            <a:ext cx="8672400" cy="12243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b="1" lang="en" sz="1100">
                <a:solidFill>
                  <a:schemeClr val="dk2"/>
                </a:solidFill>
                <a:latin typeface="Josefin Sans"/>
                <a:ea typeface="Josefin Sans"/>
                <a:cs typeface="Josefin Sans"/>
                <a:sym typeface="Josefin Sans"/>
              </a:rPr>
              <a:t>Description :</a:t>
            </a:r>
            <a:r>
              <a:rPr lang="en" sz="1100">
                <a:solidFill>
                  <a:schemeClr val="dk2"/>
                </a:solidFill>
                <a:latin typeface="Josefin Sans"/>
                <a:ea typeface="Josefin Sans"/>
                <a:cs typeface="Josefin Sans"/>
                <a:sym typeface="Josefin Sans"/>
              </a:rPr>
              <a:t> Figure shows f</a:t>
            </a:r>
            <a:r>
              <a:rPr lang="en" sz="1100">
                <a:solidFill>
                  <a:schemeClr val="dk2"/>
                </a:solidFill>
                <a:latin typeface="Josefin Sans"/>
                <a:ea typeface="Josefin Sans"/>
                <a:cs typeface="Josefin Sans"/>
                <a:sym typeface="Josefin Sans"/>
              </a:rPr>
              <a:t>raud transaction within </a:t>
            </a:r>
            <a:r>
              <a:rPr lang="en" sz="1100">
                <a:solidFill>
                  <a:schemeClr val="dk2"/>
                </a:solidFill>
                <a:latin typeface="Josefin Sans"/>
                <a:ea typeface="Josefin Sans"/>
                <a:cs typeface="Josefin Sans"/>
                <a:sym typeface="Josefin Sans"/>
              </a:rPr>
              <a:t>different</a:t>
            </a:r>
            <a:r>
              <a:rPr lang="en" sz="1100">
                <a:solidFill>
                  <a:schemeClr val="dk2"/>
                </a:solidFill>
                <a:latin typeface="Josefin Sans"/>
                <a:ea typeface="Josefin Sans"/>
                <a:cs typeface="Josefin Sans"/>
                <a:sym typeface="Josefin Sans"/>
              </a:rPr>
              <a:t> browsers and Chrome browser’s different versions.</a:t>
            </a:r>
            <a:endParaRPr sz="1100">
              <a:solidFill>
                <a:schemeClr val="dk2"/>
              </a:solidFill>
              <a:latin typeface="Josefin Sans"/>
              <a:ea typeface="Josefin Sans"/>
              <a:cs typeface="Josefin Sans"/>
              <a:sym typeface="Josefin Sans"/>
            </a:endParaRPr>
          </a:p>
          <a:p>
            <a:pPr indent="0" lvl="0" marL="0" rtl="0" algn="just">
              <a:spcBef>
                <a:spcPts val="1000"/>
              </a:spcBef>
              <a:spcAft>
                <a:spcPts val="0"/>
              </a:spcAft>
              <a:buNone/>
            </a:pPr>
            <a:r>
              <a:rPr b="1" lang="en" sz="1100">
                <a:solidFill>
                  <a:schemeClr val="dk2"/>
                </a:solidFill>
                <a:latin typeface="Josefin Sans"/>
                <a:ea typeface="Josefin Sans"/>
                <a:cs typeface="Josefin Sans"/>
                <a:sym typeface="Josefin Sans"/>
              </a:rPr>
              <a:t>Analysis : </a:t>
            </a:r>
            <a:r>
              <a:rPr lang="en" sz="1100">
                <a:solidFill>
                  <a:schemeClr val="dk2"/>
                </a:solidFill>
                <a:latin typeface="Josefin Sans"/>
                <a:ea typeface="Josefin Sans"/>
                <a:cs typeface="Josefin Sans"/>
                <a:sym typeface="Josefin Sans"/>
              </a:rPr>
              <a:t>Compare to other popular browser, </a:t>
            </a:r>
            <a:r>
              <a:rPr lang="en" sz="1100">
                <a:solidFill>
                  <a:schemeClr val="dk2"/>
                </a:solidFill>
                <a:latin typeface="Josefin Sans"/>
                <a:ea typeface="Josefin Sans"/>
                <a:cs typeface="Josefin Sans"/>
                <a:sym typeface="Josefin Sans"/>
              </a:rPr>
              <a:t>C</a:t>
            </a:r>
            <a:r>
              <a:rPr lang="en" sz="1100">
                <a:solidFill>
                  <a:schemeClr val="dk2"/>
                </a:solidFill>
                <a:latin typeface="Josefin Sans"/>
                <a:ea typeface="Josefin Sans"/>
                <a:cs typeface="Josefin Sans"/>
                <a:sym typeface="Josefin Sans"/>
              </a:rPr>
              <a:t>hrome</a:t>
            </a:r>
            <a:r>
              <a:rPr lang="en" sz="1100">
                <a:solidFill>
                  <a:schemeClr val="dk2"/>
                </a:solidFill>
                <a:latin typeface="Josefin Sans"/>
                <a:ea typeface="Josefin Sans"/>
                <a:cs typeface="Josefin Sans"/>
                <a:sym typeface="Josefin Sans"/>
              </a:rPr>
              <a:t> have highest fraud %. Fraud transactions are higher on mobile Chrome browsers and older desktop versions. </a:t>
            </a:r>
            <a:endParaRPr sz="1100">
              <a:solidFill>
                <a:schemeClr val="dk2"/>
              </a:solidFill>
              <a:latin typeface="Josefin Sans"/>
              <a:ea typeface="Josefin Sans"/>
              <a:cs typeface="Josefin Sans"/>
              <a:sym typeface="Josefin Sans"/>
            </a:endParaRPr>
          </a:p>
          <a:p>
            <a:pPr indent="-298450" lvl="0" marL="457200" rtl="0" algn="just">
              <a:spcBef>
                <a:spcPts val="1000"/>
              </a:spcBef>
              <a:spcAft>
                <a:spcPts val="0"/>
              </a:spcAft>
              <a:buClr>
                <a:schemeClr val="dk2"/>
              </a:buClr>
              <a:buSzPts val="1100"/>
              <a:buFont typeface="Josefin Sans"/>
              <a:buChar char="➔"/>
            </a:pPr>
            <a:r>
              <a:rPr b="1" lang="en" sz="1100">
                <a:solidFill>
                  <a:schemeClr val="dk2"/>
                </a:solidFill>
                <a:latin typeface="Josefin Sans"/>
                <a:ea typeface="Josefin Sans"/>
                <a:cs typeface="Josefin Sans"/>
                <a:sym typeface="Josefin Sans"/>
              </a:rPr>
              <a:t>Newer Chrome versions show lower fraud %</a:t>
            </a:r>
            <a:r>
              <a:rPr lang="en" sz="1100">
                <a:solidFill>
                  <a:schemeClr val="dk2"/>
                </a:solidFill>
                <a:latin typeface="Josefin Sans"/>
                <a:ea typeface="Josefin Sans"/>
                <a:cs typeface="Josefin Sans"/>
                <a:sym typeface="Josefin Sans"/>
              </a:rPr>
              <a:t>, </a:t>
            </a:r>
            <a:r>
              <a:rPr b="1" lang="en" sz="1100">
                <a:solidFill>
                  <a:schemeClr val="dk2"/>
                </a:solidFill>
                <a:latin typeface="Josefin Sans"/>
                <a:ea typeface="Josefin Sans"/>
                <a:cs typeface="Josefin Sans"/>
                <a:sym typeface="Josefin Sans"/>
              </a:rPr>
              <a:t>likely due to improved security features.</a:t>
            </a:r>
            <a:endParaRPr b="1" sz="1100">
              <a:solidFill>
                <a:schemeClr val="dk2"/>
              </a:solidFill>
              <a:latin typeface="Josefin Sans"/>
              <a:ea typeface="Josefin Sans"/>
              <a:cs typeface="Josefin Sans"/>
              <a:sym typeface="Josefin Sans"/>
            </a:endParaRPr>
          </a:p>
        </p:txBody>
      </p:sp>
      <p:pic>
        <p:nvPicPr>
          <p:cNvPr id="164" name="Google Shape;164;p24"/>
          <p:cNvPicPr preferRelativeResize="0"/>
          <p:nvPr/>
        </p:nvPicPr>
        <p:blipFill>
          <a:blip r:embed="rId4">
            <a:alphaModFix/>
          </a:blip>
          <a:stretch>
            <a:fillRect/>
          </a:stretch>
        </p:blipFill>
        <p:spPr>
          <a:xfrm>
            <a:off x="64125" y="1853975"/>
            <a:ext cx="3884950" cy="3230134"/>
          </a:xfrm>
          <a:prstGeom prst="rect">
            <a:avLst/>
          </a:prstGeom>
          <a:noFill/>
          <a:ln>
            <a:noFill/>
          </a:ln>
        </p:spPr>
      </p:pic>
      <p:pic>
        <p:nvPicPr>
          <p:cNvPr id="165" name="Google Shape;165;p24"/>
          <p:cNvPicPr preferRelativeResize="0"/>
          <p:nvPr/>
        </p:nvPicPr>
        <p:blipFill>
          <a:blip r:embed="rId5">
            <a:alphaModFix/>
          </a:blip>
          <a:stretch>
            <a:fillRect/>
          </a:stretch>
        </p:blipFill>
        <p:spPr>
          <a:xfrm>
            <a:off x="4091575" y="1853975"/>
            <a:ext cx="5052425" cy="3283451"/>
          </a:xfrm>
          <a:prstGeom prst="rect">
            <a:avLst/>
          </a:prstGeom>
          <a:noFill/>
          <a:ln>
            <a:noFill/>
          </a:ln>
        </p:spPr>
      </p:pic>
      <p:cxnSp>
        <p:nvCxnSpPr>
          <p:cNvPr id="166" name="Google Shape;166;p24"/>
          <p:cNvCxnSpPr/>
          <p:nvPr/>
        </p:nvCxnSpPr>
        <p:spPr>
          <a:xfrm flipH="1" rot="10800000">
            <a:off x="1394725" y="1913525"/>
            <a:ext cx="3231600" cy="1734900"/>
          </a:xfrm>
          <a:prstGeom prst="curvedConnector3">
            <a:avLst>
              <a:gd fmla="val 8685" name="adj1"/>
            </a:avLst>
          </a:prstGeom>
          <a:noFill/>
          <a:ln cap="flat" cmpd="sng" w="38100">
            <a:solidFill>
              <a:srgbClr val="F9CB9C"/>
            </a:solidFill>
            <a:prstDash val="solid"/>
            <a:round/>
            <a:headEnd len="med" w="med" type="none"/>
            <a:tailEnd len="med" w="med" type="triangle"/>
          </a:ln>
        </p:spPr>
      </p:cxn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70" name="Shape 170"/>
        <p:cNvGrpSpPr/>
        <p:nvPr/>
      </p:nvGrpSpPr>
      <p:grpSpPr>
        <a:xfrm>
          <a:off x="0" y="0"/>
          <a:ext cx="0" cy="0"/>
          <a:chOff x="0" y="0"/>
          <a:chExt cx="0" cy="0"/>
        </a:xfrm>
      </p:grpSpPr>
      <p:sp>
        <p:nvSpPr>
          <p:cNvPr id="171" name="Google Shape;171;p25"/>
          <p:cNvSpPr txBox="1"/>
          <p:nvPr/>
        </p:nvSpPr>
        <p:spPr>
          <a:xfrm>
            <a:off x="185225" y="706625"/>
            <a:ext cx="8618700" cy="16002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1200"/>
              </a:spcBef>
              <a:spcAft>
                <a:spcPts val="0"/>
              </a:spcAft>
              <a:buNone/>
            </a:pPr>
            <a:r>
              <a:rPr b="1" lang="en" sz="1200">
                <a:solidFill>
                  <a:schemeClr val="dk2"/>
                </a:solidFill>
                <a:latin typeface="Josefin Sans"/>
                <a:ea typeface="Josefin Sans"/>
                <a:cs typeface="Josefin Sans"/>
                <a:sym typeface="Josefin Sans"/>
              </a:rPr>
              <a:t>Description </a:t>
            </a:r>
            <a:r>
              <a:rPr b="1" lang="en" sz="1200">
                <a:solidFill>
                  <a:schemeClr val="dk2"/>
                </a:solidFill>
                <a:latin typeface="Josefin Sans"/>
                <a:ea typeface="Josefin Sans"/>
                <a:cs typeface="Josefin Sans"/>
                <a:sym typeface="Josefin Sans"/>
              </a:rPr>
              <a:t>: </a:t>
            </a:r>
            <a:r>
              <a:rPr lang="en" sz="1200">
                <a:solidFill>
                  <a:schemeClr val="dk2"/>
                </a:solidFill>
                <a:latin typeface="Josefin Sans"/>
                <a:ea typeface="Josefin Sans"/>
                <a:cs typeface="Josefin Sans"/>
                <a:sym typeface="Josefin Sans"/>
              </a:rPr>
              <a:t>Missing Values for the </a:t>
            </a:r>
            <a:r>
              <a:rPr b="1" lang="en" sz="1200">
                <a:solidFill>
                  <a:schemeClr val="dk2"/>
                </a:solidFill>
                <a:latin typeface="Josefin Sans"/>
                <a:ea typeface="Josefin Sans"/>
                <a:cs typeface="Josefin Sans"/>
                <a:sym typeface="Josefin Sans"/>
              </a:rPr>
              <a:t>M-Features (M1-M9),</a:t>
            </a:r>
            <a:r>
              <a:rPr lang="en" sz="1200">
                <a:solidFill>
                  <a:schemeClr val="dk2"/>
                </a:solidFill>
                <a:latin typeface="Josefin Sans"/>
                <a:ea typeface="Josefin Sans"/>
                <a:cs typeface="Josefin Sans"/>
                <a:sym typeface="Josefin Sans"/>
              </a:rPr>
              <a:t> and the overall fraud transaction contribution which is </a:t>
            </a:r>
            <a:r>
              <a:rPr b="1" lang="en" sz="1200">
                <a:solidFill>
                  <a:schemeClr val="dk2"/>
                </a:solidFill>
                <a:latin typeface="Josefin Sans"/>
                <a:ea typeface="Josefin Sans"/>
                <a:cs typeface="Josefin Sans"/>
                <a:sym typeface="Josefin Sans"/>
              </a:rPr>
              <a:t>2.7% out of total 3.5%</a:t>
            </a:r>
            <a:r>
              <a:rPr lang="en" sz="1200">
                <a:solidFill>
                  <a:schemeClr val="dk2"/>
                </a:solidFill>
                <a:latin typeface="Josefin Sans"/>
                <a:ea typeface="Josefin Sans"/>
                <a:cs typeface="Josefin Sans"/>
                <a:sym typeface="Josefin Sans"/>
              </a:rPr>
              <a:t>. </a:t>
            </a:r>
            <a:endParaRPr sz="1200">
              <a:solidFill>
                <a:schemeClr val="dk2"/>
              </a:solidFill>
              <a:latin typeface="Josefin Sans"/>
              <a:ea typeface="Josefin Sans"/>
              <a:cs typeface="Josefin Sans"/>
              <a:sym typeface="Josefin Sans"/>
            </a:endParaRPr>
          </a:p>
          <a:p>
            <a:pPr indent="0" lvl="0" marL="0" rtl="0" algn="just">
              <a:lnSpc>
                <a:spcPct val="115000"/>
              </a:lnSpc>
              <a:spcBef>
                <a:spcPts val="1200"/>
              </a:spcBef>
              <a:spcAft>
                <a:spcPts val="0"/>
              </a:spcAft>
              <a:buNone/>
            </a:pPr>
            <a:r>
              <a:rPr b="1" lang="en" sz="1200">
                <a:solidFill>
                  <a:schemeClr val="dk2"/>
                </a:solidFill>
                <a:latin typeface="Josefin Sans"/>
                <a:ea typeface="Josefin Sans"/>
                <a:cs typeface="Josefin Sans"/>
                <a:sym typeface="Josefin Sans"/>
              </a:rPr>
              <a:t>Analysis :</a:t>
            </a:r>
            <a:r>
              <a:rPr lang="en" sz="1200">
                <a:solidFill>
                  <a:schemeClr val="dk2"/>
                </a:solidFill>
                <a:latin typeface="Josefin Sans"/>
                <a:ea typeface="Josefin Sans"/>
                <a:cs typeface="Josefin Sans"/>
                <a:sym typeface="Josefin Sans"/>
              </a:rPr>
              <a:t> </a:t>
            </a:r>
            <a:r>
              <a:rPr lang="en" sz="1200">
                <a:solidFill>
                  <a:schemeClr val="dk2"/>
                </a:solidFill>
                <a:latin typeface="Josefin Sans"/>
                <a:ea typeface="Josefin Sans"/>
                <a:cs typeface="Josefin Sans"/>
                <a:sym typeface="Josefin Sans"/>
              </a:rPr>
              <a:t>The M1-M9 </a:t>
            </a:r>
            <a:r>
              <a:rPr lang="en" sz="1200">
                <a:solidFill>
                  <a:schemeClr val="dk2"/>
                </a:solidFill>
                <a:highlight>
                  <a:srgbClr val="FFFFFF"/>
                </a:highlight>
                <a:latin typeface="Josefin Sans"/>
                <a:ea typeface="Josefin Sans"/>
                <a:cs typeface="Josefin Sans"/>
                <a:sym typeface="Josefin Sans"/>
              </a:rPr>
              <a:t>features corresponds to the match value such as name on card match or not etc. therefore most of these features should be of the form "T" or "F". But when these variables are not captured during transaction, there is significantly higher chances of fraud. </a:t>
            </a:r>
            <a:r>
              <a:rPr b="1" lang="en" sz="1200">
                <a:solidFill>
                  <a:schemeClr val="dk2"/>
                </a:solidFill>
                <a:highlight>
                  <a:srgbClr val="FFFFFF"/>
                </a:highlight>
                <a:latin typeface="Josefin Sans"/>
                <a:ea typeface="Josefin Sans"/>
                <a:cs typeface="Josefin Sans"/>
                <a:sym typeface="Josefin Sans"/>
              </a:rPr>
              <a:t>So it's important to keep all the information up to date with the banks.</a:t>
            </a:r>
            <a:endParaRPr b="1" sz="1200">
              <a:solidFill>
                <a:schemeClr val="dk2"/>
              </a:solidFill>
              <a:highlight>
                <a:srgbClr val="FFFFFF"/>
              </a:highlight>
              <a:latin typeface="Josefin Sans"/>
              <a:ea typeface="Josefin Sans"/>
              <a:cs typeface="Josefin Sans"/>
              <a:sym typeface="Josefin Sans"/>
            </a:endParaRPr>
          </a:p>
          <a:p>
            <a:pPr indent="0" lvl="0" marL="0" rtl="0" algn="just">
              <a:lnSpc>
                <a:spcPct val="115000"/>
              </a:lnSpc>
              <a:spcBef>
                <a:spcPts val="1200"/>
              </a:spcBef>
              <a:spcAft>
                <a:spcPts val="1200"/>
              </a:spcAft>
              <a:buNone/>
            </a:pPr>
            <a:r>
              <a:t/>
            </a:r>
            <a:endParaRPr sz="1300">
              <a:solidFill>
                <a:schemeClr val="lt1"/>
              </a:solidFill>
              <a:latin typeface="Josefin Sans"/>
              <a:ea typeface="Josefin Sans"/>
              <a:cs typeface="Josefin Sans"/>
              <a:sym typeface="Josefin Sans"/>
            </a:endParaRPr>
          </a:p>
        </p:txBody>
      </p:sp>
      <p:sp>
        <p:nvSpPr>
          <p:cNvPr id="172" name="Google Shape;172;p25"/>
          <p:cNvSpPr txBox="1"/>
          <p:nvPr>
            <p:ph idx="4294967295" type="title"/>
          </p:nvPr>
        </p:nvSpPr>
        <p:spPr>
          <a:xfrm>
            <a:off x="139025" y="110050"/>
            <a:ext cx="8618700" cy="537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SzPts val="990"/>
              <a:buNone/>
            </a:pPr>
            <a:r>
              <a:rPr b="1" lang="en" sz="2500">
                <a:solidFill>
                  <a:schemeClr val="lt1"/>
                </a:solidFill>
                <a:latin typeface="Josefin Sans"/>
                <a:ea typeface="Josefin Sans"/>
                <a:cs typeface="Josefin Sans"/>
                <a:sym typeface="Josefin Sans"/>
              </a:rPr>
              <a:t>Underlying Trends [5]</a:t>
            </a:r>
            <a:endParaRPr b="1" sz="2500">
              <a:solidFill>
                <a:schemeClr val="lt1"/>
              </a:solidFill>
              <a:latin typeface="Josefin Sans"/>
              <a:ea typeface="Josefin Sans"/>
              <a:cs typeface="Josefin Sans"/>
              <a:sym typeface="Josefin Sans"/>
            </a:endParaRPr>
          </a:p>
        </p:txBody>
      </p:sp>
      <p:pic>
        <p:nvPicPr>
          <p:cNvPr id="173" name="Google Shape;173;p25"/>
          <p:cNvPicPr preferRelativeResize="0"/>
          <p:nvPr/>
        </p:nvPicPr>
        <p:blipFill rotWithShape="1">
          <a:blip r:embed="rId3">
            <a:alphaModFix/>
          </a:blip>
          <a:srcRect b="0" l="0" r="0" t="0"/>
          <a:stretch/>
        </p:blipFill>
        <p:spPr>
          <a:xfrm>
            <a:off x="8072500" y="110050"/>
            <a:ext cx="989475" cy="169475"/>
          </a:xfrm>
          <a:prstGeom prst="rect">
            <a:avLst/>
          </a:prstGeom>
          <a:noFill/>
          <a:ln>
            <a:noFill/>
          </a:ln>
        </p:spPr>
      </p:pic>
      <p:pic>
        <p:nvPicPr>
          <p:cNvPr id="174" name="Google Shape;174;p25"/>
          <p:cNvPicPr preferRelativeResize="0"/>
          <p:nvPr/>
        </p:nvPicPr>
        <p:blipFill>
          <a:blip r:embed="rId4">
            <a:alphaModFix/>
          </a:blip>
          <a:stretch>
            <a:fillRect/>
          </a:stretch>
        </p:blipFill>
        <p:spPr>
          <a:xfrm>
            <a:off x="0" y="2427733"/>
            <a:ext cx="9144003" cy="2509467"/>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78" name="Shape 178"/>
        <p:cNvGrpSpPr/>
        <p:nvPr/>
      </p:nvGrpSpPr>
      <p:grpSpPr>
        <a:xfrm>
          <a:off x="0" y="0"/>
          <a:ext cx="0" cy="0"/>
          <a:chOff x="0" y="0"/>
          <a:chExt cx="0" cy="0"/>
        </a:xfrm>
      </p:grpSpPr>
      <p:sp>
        <p:nvSpPr>
          <p:cNvPr id="179" name="Google Shape;179;p26"/>
          <p:cNvSpPr txBox="1"/>
          <p:nvPr>
            <p:ph idx="4294967295" type="title"/>
          </p:nvPr>
        </p:nvSpPr>
        <p:spPr>
          <a:xfrm>
            <a:off x="106925" y="0"/>
            <a:ext cx="4335000" cy="733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b="1" lang="en" sz="2500">
                <a:solidFill>
                  <a:schemeClr val="lt1"/>
                </a:solidFill>
                <a:latin typeface="Josefin Sans"/>
                <a:ea typeface="Josefin Sans"/>
                <a:cs typeface="Josefin Sans"/>
                <a:sym typeface="Josefin Sans"/>
              </a:rPr>
              <a:t>Data Pre-Processing</a:t>
            </a:r>
            <a:endParaRPr b="1" sz="2500">
              <a:solidFill>
                <a:schemeClr val="lt1"/>
              </a:solidFill>
              <a:latin typeface="Josefin Sans"/>
              <a:ea typeface="Josefin Sans"/>
              <a:cs typeface="Josefin Sans"/>
              <a:sym typeface="Josefin Sans"/>
            </a:endParaRPr>
          </a:p>
        </p:txBody>
      </p:sp>
      <p:sp>
        <p:nvSpPr>
          <p:cNvPr id="180" name="Google Shape;180;p26"/>
          <p:cNvSpPr txBox="1"/>
          <p:nvPr/>
        </p:nvSpPr>
        <p:spPr>
          <a:xfrm>
            <a:off x="127700" y="777325"/>
            <a:ext cx="5044800" cy="3744300"/>
          </a:xfrm>
          <a:prstGeom prst="rect">
            <a:avLst/>
          </a:prstGeom>
          <a:noFill/>
          <a:ln>
            <a:noFill/>
          </a:ln>
        </p:spPr>
        <p:txBody>
          <a:bodyPr anchorCtr="0" anchor="t" bIns="91425" lIns="91425" spcFirstLastPara="1" rIns="91425" wrap="square" tIns="91425">
            <a:noAutofit/>
          </a:bodyPr>
          <a:lstStyle/>
          <a:p>
            <a:pPr indent="-317500" lvl="0" marL="457200" rtl="0" algn="l">
              <a:lnSpc>
                <a:spcPct val="100000"/>
              </a:lnSpc>
              <a:spcBef>
                <a:spcPts val="1200"/>
              </a:spcBef>
              <a:spcAft>
                <a:spcPts val="0"/>
              </a:spcAft>
              <a:buClr>
                <a:schemeClr val="dk2"/>
              </a:buClr>
              <a:buSzPts val="1400"/>
              <a:buFont typeface="Josefin Sans"/>
              <a:buChar char="●"/>
            </a:pPr>
            <a:r>
              <a:rPr lang="en">
                <a:solidFill>
                  <a:schemeClr val="dk2"/>
                </a:solidFill>
                <a:latin typeface="Josefin Sans"/>
                <a:ea typeface="Josefin Sans"/>
                <a:cs typeface="Josefin Sans"/>
                <a:sym typeface="Josefin Sans"/>
              </a:rPr>
              <a:t>Drop columns that have </a:t>
            </a:r>
            <a:r>
              <a:rPr b="1" lang="en">
                <a:solidFill>
                  <a:schemeClr val="dk2"/>
                </a:solidFill>
                <a:latin typeface="Josefin Sans"/>
                <a:ea typeface="Josefin Sans"/>
                <a:cs typeface="Josefin Sans"/>
                <a:sym typeface="Josefin Sans"/>
              </a:rPr>
              <a:t>more than 90 % missing values</a:t>
            </a:r>
            <a:r>
              <a:rPr lang="en">
                <a:solidFill>
                  <a:schemeClr val="dk2"/>
                </a:solidFill>
                <a:latin typeface="Josefin Sans"/>
                <a:ea typeface="Josefin Sans"/>
                <a:cs typeface="Josefin Sans"/>
                <a:sym typeface="Josefin Sans"/>
              </a:rPr>
              <a:t>. As shown in the figure, there are many columns with lots of missing values.</a:t>
            </a:r>
            <a:endParaRPr>
              <a:solidFill>
                <a:schemeClr val="dk2"/>
              </a:solidFill>
              <a:latin typeface="Josefin Sans"/>
              <a:ea typeface="Josefin Sans"/>
              <a:cs typeface="Josefin Sans"/>
              <a:sym typeface="Josefin Sans"/>
            </a:endParaRPr>
          </a:p>
          <a:p>
            <a:pPr indent="-317500" lvl="0" marL="457200" rtl="0" algn="l">
              <a:lnSpc>
                <a:spcPct val="100000"/>
              </a:lnSpc>
              <a:spcBef>
                <a:spcPts val="1000"/>
              </a:spcBef>
              <a:spcAft>
                <a:spcPts val="0"/>
              </a:spcAft>
              <a:buClr>
                <a:schemeClr val="dk2"/>
              </a:buClr>
              <a:buSzPts val="1400"/>
              <a:buFont typeface="Josefin Sans"/>
              <a:buChar char="●"/>
            </a:pPr>
            <a:r>
              <a:rPr lang="en">
                <a:solidFill>
                  <a:schemeClr val="dk2"/>
                </a:solidFill>
                <a:latin typeface="Josefin Sans"/>
                <a:ea typeface="Josefin Sans"/>
                <a:cs typeface="Josefin Sans"/>
                <a:sym typeface="Josefin Sans"/>
              </a:rPr>
              <a:t>Remove outliers using IQR method *.</a:t>
            </a:r>
            <a:endParaRPr>
              <a:solidFill>
                <a:schemeClr val="dk2"/>
              </a:solidFill>
              <a:latin typeface="Josefin Sans"/>
              <a:ea typeface="Josefin Sans"/>
              <a:cs typeface="Josefin Sans"/>
              <a:sym typeface="Josefin Sans"/>
            </a:endParaRPr>
          </a:p>
          <a:p>
            <a:pPr indent="-317500" lvl="0" marL="457200" rtl="0" algn="l">
              <a:lnSpc>
                <a:spcPct val="100000"/>
              </a:lnSpc>
              <a:spcBef>
                <a:spcPts val="1000"/>
              </a:spcBef>
              <a:spcAft>
                <a:spcPts val="0"/>
              </a:spcAft>
              <a:buClr>
                <a:schemeClr val="dk2"/>
              </a:buClr>
              <a:buSzPts val="1400"/>
              <a:buFont typeface="Josefin Sans"/>
              <a:buChar char="●"/>
            </a:pPr>
            <a:r>
              <a:rPr lang="en">
                <a:solidFill>
                  <a:schemeClr val="dk2"/>
                </a:solidFill>
                <a:latin typeface="Josefin Sans"/>
                <a:ea typeface="Josefin Sans"/>
                <a:cs typeface="Josefin Sans"/>
                <a:sym typeface="Josefin Sans"/>
              </a:rPr>
              <a:t>Impute missing values -</a:t>
            </a:r>
            <a:endParaRPr>
              <a:solidFill>
                <a:schemeClr val="dk2"/>
              </a:solidFill>
              <a:latin typeface="Josefin Sans"/>
              <a:ea typeface="Josefin Sans"/>
              <a:cs typeface="Josefin Sans"/>
              <a:sym typeface="Josefin Sans"/>
            </a:endParaRPr>
          </a:p>
          <a:p>
            <a:pPr indent="-203200" lvl="1" marL="914400" rtl="0" algn="l">
              <a:lnSpc>
                <a:spcPct val="100000"/>
              </a:lnSpc>
              <a:spcBef>
                <a:spcPts val="1000"/>
              </a:spcBef>
              <a:spcAft>
                <a:spcPts val="0"/>
              </a:spcAft>
              <a:buClr>
                <a:schemeClr val="dk2"/>
              </a:buClr>
              <a:buSzPts val="1400"/>
              <a:buFont typeface="Josefin Sans"/>
              <a:buAutoNum type="alphaLcPeriod"/>
            </a:pPr>
            <a:r>
              <a:rPr lang="en">
                <a:solidFill>
                  <a:schemeClr val="dk2"/>
                </a:solidFill>
                <a:latin typeface="Josefin Sans"/>
                <a:ea typeface="Josefin Sans"/>
                <a:cs typeface="Josefin Sans"/>
                <a:sym typeface="Josefin Sans"/>
              </a:rPr>
              <a:t>Using mean for numerical features.</a:t>
            </a:r>
            <a:endParaRPr>
              <a:solidFill>
                <a:schemeClr val="dk2"/>
              </a:solidFill>
              <a:latin typeface="Josefin Sans"/>
              <a:ea typeface="Josefin Sans"/>
              <a:cs typeface="Josefin Sans"/>
              <a:sym typeface="Josefin Sans"/>
            </a:endParaRPr>
          </a:p>
          <a:p>
            <a:pPr indent="-203200" lvl="1" marL="914400" rtl="0" algn="l">
              <a:lnSpc>
                <a:spcPct val="100000"/>
              </a:lnSpc>
              <a:spcBef>
                <a:spcPts val="1000"/>
              </a:spcBef>
              <a:spcAft>
                <a:spcPts val="0"/>
              </a:spcAft>
              <a:buClr>
                <a:schemeClr val="dk2"/>
              </a:buClr>
              <a:buSzPts val="1400"/>
              <a:buFont typeface="Josefin Sans"/>
              <a:buAutoNum type="alphaLcPeriod"/>
            </a:pPr>
            <a:r>
              <a:rPr lang="en">
                <a:solidFill>
                  <a:schemeClr val="dk2"/>
                </a:solidFill>
                <a:latin typeface="Josefin Sans"/>
                <a:ea typeface="Josefin Sans"/>
                <a:cs typeface="Josefin Sans"/>
                <a:sym typeface="Josefin Sans"/>
              </a:rPr>
              <a:t>Using mode for categorical features.</a:t>
            </a:r>
            <a:endParaRPr>
              <a:solidFill>
                <a:schemeClr val="dk2"/>
              </a:solidFill>
              <a:latin typeface="Josefin Sans"/>
              <a:ea typeface="Josefin Sans"/>
              <a:cs typeface="Josefin Sans"/>
              <a:sym typeface="Josefin Sans"/>
            </a:endParaRPr>
          </a:p>
          <a:p>
            <a:pPr indent="-317500" lvl="0" marL="457200" rtl="0" algn="l">
              <a:lnSpc>
                <a:spcPct val="100000"/>
              </a:lnSpc>
              <a:spcBef>
                <a:spcPts val="1200"/>
              </a:spcBef>
              <a:spcAft>
                <a:spcPts val="0"/>
              </a:spcAft>
              <a:buClr>
                <a:schemeClr val="dk2"/>
              </a:buClr>
              <a:buSzPts val="1400"/>
              <a:buFont typeface="Josefin Sans"/>
              <a:buChar char="●"/>
            </a:pPr>
            <a:r>
              <a:rPr lang="en">
                <a:solidFill>
                  <a:schemeClr val="dk2"/>
                </a:solidFill>
                <a:latin typeface="Josefin Sans"/>
                <a:ea typeface="Josefin Sans"/>
                <a:cs typeface="Josefin Sans"/>
                <a:sym typeface="Josefin Sans"/>
              </a:rPr>
              <a:t>Standardize numerical features using min-max normalization.</a:t>
            </a:r>
            <a:endParaRPr>
              <a:solidFill>
                <a:schemeClr val="dk2"/>
              </a:solidFill>
              <a:latin typeface="Josefin Sans"/>
              <a:ea typeface="Josefin Sans"/>
              <a:cs typeface="Josefin Sans"/>
              <a:sym typeface="Josefin Sans"/>
            </a:endParaRPr>
          </a:p>
          <a:p>
            <a:pPr indent="-317500" lvl="0" marL="457200" rtl="0" algn="l">
              <a:lnSpc>
                <a:spcPct val="100000"/>
              </a:lnSpc>
              <a:spcBef>
                <a:spcPts val="1200"/>
              </a:spcBef>
              <a:spcAft>
                <a:spcPts val="0"/>
              </a:spcAft>
              <a:buClr>
                <a:schemeClr val="dk2"/>
              </a:buClr>
              <a:buSzPts val="1400"/>
              <a:buFont typeface="Josefin Sans"/>
              <a:buChar char="●"/>
            </a:pPr>
            <a:r>
              <a:rPr lang="en">
                <a:solidFill>
                  <a:schemeClr val="dk2"/>
                </a:solidFill>
                <a:latin typeface="Josefin Sans"/>
                <a:ea typeface="Josefin Sans"/>
                <a:cs typeface="Josefin Sans"/>
                <a:sym typeface="Josefin Sans"/>
              </a:rPr>
              <a:t>The heatmap plot of the data shows the missing values in data </a:t>
            </a:r>
            <a:r>
              <a:rPr lang="en">
                <a:solidFill>
                  <a:schemeClr val="dk2"/>
                </a:solidFill>
                <a:highlight>
                  <a:schemeClr val="accent6"/>
                </a:highlight>
                <a:latin typeface="Josefin Sans"/>
                <a:ea typeface="Josefin Sans"/>
                <a:cs typeface="Josefin Sans"/>
                <a:sym typeface="Josefin Sans"/>
              </a:rPr>
              <a:t>(yellow)</a:t>
            </a:r>
            <a:r>
              <a:rPr lang="en">
                <a:solidFill>
                  <a:schemeClr val="dk2"/>
                </a:solidFill>
                <a:latin typeface="Josefin Sans"/>
                <a:ea typeface="Josefin Sans"/>
                <a:cs typeface="Josefin Sans"/>
                <a:sym typeface="Josefin Sans"/>
              </a:rPr>
              <a:t>, and also highlights the recurring pattern of them, which later used for PCA.</a:t>
            </a:r>
            <a:endParaRPr>
              <a:solidFill>
                <a:schemeClr val="dk2"/>
              </a:solidFill>
              <a:latin typeface="Josefin Sans"/>
              <a:ea typeface="Josefin Sans"/>
              <a:cs typeface="Josefin Sans"/>
              <a:sym typeface="Josefin Sans"/>
            </a:endParaRPr>
          </a:p>
          <a:p>
            <a:pPr indent="0" lvl="0" marL="0" rtl="0" algn="l">
              <a:lnSpc>
                <a:spcPct val="100000"/>
              </a:lnSpc>
              <a:spcBef>
                <a:spcPts val="1000"/>
              </a:spcBef>
              <a:spcAft>
                <a:spcPts val="1000"/>
              </a:spcAft>
              <a:buNone/>
            </a:pPr>
            <a:r>
              <a:t/>
            </a:r>
            <a:endParaRPr sz="1800">
              <a:solidFill>
                <a:schemeClr val="dk2"/>
              </a:solidFill>
              <a:latin typeface="Josefin Sans"/>
              <a:ea typeface="Josefin Sans"/>
              <a:cs typeface="Josefin Sans"/>
              <a:sym typeface="Josefin Sans"/>
            </a:endParaRPr>
          </a:p>
        </p:txBody>
      </p:sp>
      <p:pic>
        <p:nvPicPr>
          <p:cNvPr id="181" name="Google Shape;181;p26"/>
          <p:cNvPicPr preferRelativeResize="0"/>
          <p:nvPr/>
        </p:nvPicPr>
        <p:blipFill rotWithShape="1">
          <a:blip r:embed="rId3">
            <a:alphaModFix/>
          </a:blip>
          <a:srcRect b="0" l="0" r="0" t="0"/>
          <a:stretch/>
        </p:blipFill>
        <p:spPr>
          <a:xfrm>
            <a:off x="8072500" y="110050"/>
            <a:ext cx="989475" cy="169475"/>
          </a:xfrm>
          <a:prstGeom prst="rect">
            <a:avLst/>
          </a:prstGeom>
          <a:noFill/>
          <a:ln>
            <a:noFill/>
          </a:ln>
        </p:spPr>
      </p:pic>
      <p:pic>
        <p:nvPicPr>
          <p:cNvPr id="182" name="Google Shape;182;p26"/>
          <p:cNvPicPr preferRelativeResize="0"/>
          <p:nvPr/>
        </p:nvPicPr>
        <p:blipFill>
          <a:blip r:embed="rId4">
            <a:alphaModFix/>
          </a:blip>
          <a:stretch>
            <a:fillRect/>
          </a:stretch>
        </p:blipFill>
        <p:spPr>
          <a:xfrm>
            <a:off x="5754369" y="0"/>
            <a:ext cx="3307613" cy="5143501"/>
          </a:xfrm>
          <a:prstGeom prst="rect">
            <a:avLst/>
          </a:prstGeom>
          <a:noFill/>
          <a:ln>
            <a:noFill/>
          </a:ln>
        </p:spPr>
      </p:pic>
      <p:sp>
        <p:nvSpPr>
          <p:cNvPr id="183" name="Google Shape;183;p26"/>
          <p:cNvSpPr txBox="1"/>
          <p:nvPr/>
        </p:nvSpPr>
        <p:spPr>
          <a:xfrm>
            <a:off x="-335875" y="4565450"/>
            <a:ext cx="5451600" cy="423600"/>
          </a:xfrm>
          <a:prstGeom prst="rect">
            <a:avLst/>
          </a:prstGeom>
          <a:noFill/>
          <a:ln>
            <a:noFill/>
          </a:ln>
        </p:spPr>
        <p:txBody>
          <a:bodyPr anchorCtr="0" anchor="t" bIns="91425" lIns="91425" spcFirstLastPara="1" rIns="91425" wrap="square" tIns="91425">
            <a:noAutofit/>
          </a:bodyPr>
          <a:lstStyle/>
          <a:p>
            <a:pPr indent="0" lvl="0" marL="457200" rtl="0" algn="l">
              <a:lnSpc>
                <a:spcPct val="100000"/>
              </a:lnSpc>
              <a:spcBef>
                <a:spcPts val="1200"/>
              </a:spcBef>
              <a:spcAft>
                <a:spcPts val="0"/>
              </a:spcAft>
              <a:buNone/>
            </a:pPr>
            <a:r>
              <a:rPr lang="en" sz="900">
                <a:solidFill>
                  <a:schemeClr val="dk2"/>
                </a:solidFill>
                <a:latin typeface="Josefin Sans"/>
                <a:ea typeface="Josefin Sans"/>
                <a:cs typeface="Josefin Sans"/>
                <a:sym typeface="Josefin Sans"/>
              </a:rPr>
              <a:t>* Final models don’t use it. We found that removing outliers actually reduced ROC-AUC. This can be explained by the fact that outlier features are indicative of fraudulent behavior.</a:t>
            </a:r>
            <a:endParaRPr sz="900">
              <a:solidFill>
                <a:schemeClr val="dk2"/>
              </a:solidFill>
              <a:latin typeface="Josefin Sans"/>
              <a:ea typeface="Josefin Sans"/>
              <a:cs typeface="Josefin Sans"/>
              <a:sym typeface="Josefin Sans"/>
            </a:endParaRPr>
          </a:p>
          <a:p>
            <a:pPr indent="0" lvl="0" marL="0" rtl="0" algn="l">
              <a:lnSpc>
                <a:spcPct val="100000"/>
              </a:lnSpc>
              <a:spcBef>
                <a:spcPts val="1000"/>
              </a:spcBef>
              <a:spcAft>
                <a:spcPts val="1000"/>
              </a:spcAft>
              <a:buNone/>
            </a:pPr>
            <a:r>
              <a:t/>
            </a:r>
            <a:endParaRPr sz="1200">
              <a:solidFill>
                <a:schemeClr val="dk2"/>
              </a:solidFill>
              <a:latin typeface="Josefin Sans"/>
              <a:ea typeface="Josefin Sans"/>
              <a:cs typeface="Josefin Sans"/>
              <a:sym typeface="Josefin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87" name="Shape 187"/>
        <p:cNvGrpSpPr/>
        <p:nvPr/>
      </p:nvGrpSpPr>
      <p:grpSpPr>
        <a:xfrm>
          <a:off x="0" y="0"/>
          <a:ext cx="0" cy="0"/>
          <a:chOff x="0" y="0"/>
          <a:chExt cx="0" cy="0"/>
        </a:xfrm>
      </p:grpSpPr>
      <p:sp>
        <p:nvSpPr>
          <p:cNvPr id="188" name="Google Shape;188;p27"/>
          <p:cNvSpPr txBox="1"/>
          <p:nvPr>
            <p:ph idx="4294967295" type="title"/>
          </p:nvPr>
        </p:nvSpPr>
        <p:spPr>
          <a:xfrm>
            <a:off x="265500" y="110050"/>
            <a:ext cx="8520600" cy="733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b="1" lang="en" sz="2500">
                <a:solidFill>
                  <a:schemeClr val="lt1"/>
                </a:solidFill>
                <a:latin typeface="Josefin Sans"/>
                <a:ea typeface="Josefin Sans"/>
                <a:cs typeface="Josefin Sans"/>
                <a:sym typeface="Josefin Sans"/>
              </a:rPr>
              <a:t>Feature Engineering [1]</a:t>
            </a:r>
            <a:endParaRPr b="1" sz="2500">
              <a:solidFill>
                <a:schemeClr val="lt1"/>
              </a:solidFill>
              <a:latin typeface="Josefin Sans"/>
              <a:ea typeface="Josefin Sans"/>
              <a:cs typeface="Josefin Sans"/>
              <a:sym typeface="Josefin Sans"/>
            </a:endParaRPr>
          </a:p>
        </p:txBody>
      </p:sp>
      <p:sp>
        <p:nvSpPr>
          <p:cNvPr id="189" name="Google Shape;189;p27"/>
          <p:cNvSpPr txBox="1"/>
          <p:nvPr/>
        </p:nvSpPr>
        <p:spPr>
          <a:xfrm>
            <a:off x="171550" y="1052325"/>
            <a:ext cx="7328400" cy="2839500"/>
          </a:xfrm>
          <a:prstGeom prst="rect">
            <a:avLst/>
          </a:prstGeom>
          <a:noFill/>
          <a:ln>
            <a:noFill/>
          </a:ln>
        </p:spPr>
        <p:txBody>
          <a:bodyPr anchorCtr="0" anchor="t" bIns="91425" lIns="91425" spcFirstLastPara="1" rIns="91425" wrap="square" tIns="91425">
            <a:noAutofit/>
          </a:bodyPr>
          <a:lstStyle/>
          <a:p>
            <a:pPr indent="-323850" lvl="0" marL="457200" rtl="0" algn="l">
              <a:lnSpc>
                <a:spcPct val="150000"/>
              </a:lnSpc>
              <a:spcBef>
                <a:spcPts val="1200"/>
              </a:spcBef>
              <a:spcAft>
                <a:spcPts val="0"/>
              </a:spcAft>
              <a:buClr>
                <a:schemeClr val="dk2"/>
              </a:buClr>
              <a:buSzPts val="1500"/>
              <a:buFont typeface="Josefin Sans"/>
              <a:buChar char="●"/>
            </a:pPr>
            <a:r>
              <a:rPr lang="en" sz="1500">
                <a:solidFill>
                  <a:schemeClr val="dk2"/>
                </a:solidFill>
                <a:latin typeface="Josefin Sans"/>
                <a:ea typeface="Josefin Sans"/>
                <a:cs typeface="Josefin Sans"/>
                <a:sym typeface="Josefin Sans"/>
              </a:rPr>
              <a:t>New features</a:t>
            </a:r>
            <a:endParaRPr sz="1500">
              <a:solidFill>
                <a:schemeClr val="dk2"/>
              </a:solidFill>
              <a:latin typeface="Josefin Sans"/>
              <a:ea typeface="Josefin Sans"/>
              <a:cs typeface="Josefin Sans"/>
              <a:sym typeface="Josefin Sans"/>
            </a:endParaRPr>
          </a:p>
          <a:p>
            <a:pPr indent="-323850" lvl="1" marL="914400" rtl="0" algn="l">
              <a:lnSpc>
                <a:spcPct val="150000"/>
              </a:lnSpc>
              <a:spcBef>
                <a:spcPts val="0"/>
              </a:spcBef>
              <a:spcAft>
                <a:spcPts val="0"/>
              </a:spcAft>
              <a:buClr>
                <a:schemeClr val="dk2"/>
              </a:buClr>
              <a:buSzPts val="1500"/>
              <a:buFont typeface="Josefin Sans"/>
              <a:buChar char="○"/>
            </a:pPr>
            <a:r>
              <a:rPr lang="en" sz="1500">
                <a:solidFill>
                  <a:schemeClr val="dk2"/>
                </a:solidFill>
                <a:latin typeface="Josefin Sans"/>
                <a:ea typeface="Josefin Sans"/>
                <a:cs typeface="Josefin Sans"/>
                <a:sym typeface="Josefin Sans"/>
              </a:rPr>
              <a:t>Created correlation-based features to link email domains with fraudulent behavior.</a:t>
            </a:r>
            <a:endParaRPr sz="1500">
              <a:solidFill>
                <a:schemeClr val="dk2"/>
              </a:solidFill>
              <a:latin typeface="Josefin Sans"/>
              <a:ea typeface="Josefin Sans"/>
              <a:cs typeface="Josefin Sans"/>
              <a:sym typeface="Josefin Sans"/>
            </a:endParaRPr>
          </a:p>
          <a:p>
            <a:pPr indent="-323850" lvl="1" marL="914400" rtl="0" algn="l">
              <a:lnSpc>
                <a:spcPct val="150000"/>
              </a:lnSpc>
              <a:spcBef>
                <a:spcPts val="0"/>
              </a:spcBef>
              <a:spcAft>
                <a:spcPts val="0"/>
              </a:spcAft>
              <a:buClr>
                <a:schemeClr val="dk2"/>
              </a:buClr>
              <a:buSzPts val="1500"/>
              <a:buFont typeface="Josefin Sans"/>
              <a:buChar char="○"/>
            </a:pPr>
            <a:r>
              <a:rPr lang="en" sz="1500">
                <a:solidFill>
                  <a:schemeClr val="dk2"/>
                </a:solidFill>
                <a:latin typeface="Josefin Sans"/>
                <a:ea typeface="Josefin Sans"/>
                <a:cs typeface="Josefin Sans"/>
                <a:sym typeface="Josefin Sans"/>
              </a:rPr>
              <a:t>Extracted screen resolution (e.g., width x height) into separate features: screen_width and screen_height.</a:t>
            </a:r>
            <a:endParaRPr sz="1500">
              <a:solidFill>
                <a:schemeClr val="dk2"/>
              </a:solidFill>
              <a:latin typeface="Josefin Sans"/>
              <a:ea typeface="Josefin Sans"/>
              <a:cs typeface="Josefin Sans"/>
              <a:sym typeface="Josefin Sans"/>
            </a:endParaRPr>
          </a:p>
          <a:p>
            <a:pPr indent="-323850" lvl="1" marL="914400" rtl="0" algn="l">
              <a:lnSpc>
                <a:spcPct val="150000"/>
              </a:lnSpc>
              <a:spcBef>
                <a:spcPts val="0"/>
              </a:spcBef>
              <a:spcAft>
                <a:spcPts val="0"/>
              </a:spcAft>
              <a:buClr>
                <a:schemeClr val="dk2"/>
              </a:buClr>
              <a:buSzPts val="1500"/>
              <a:buFont typeface="Josefin Sans"/>
              <a:buChar char="○"/>
            </a:pPr>
            <a:r>
              <a:rPr lang="en" sz="1500">
                <a:solidFill>
                  <a:schemeClr val="dk2"/>
                </a:solidFill>
                <a:latin typeface="Josefin Sans"/>
                <a:ea typeface="Josefin Sans"/>
                <a:cs typeface="Josefin Sans"/>
                <a:sym typeface="Josefin Sans"/>
              </a:rPr>
              <a:t>Extracted patterns like hour-of-day, day-of-week, and seasonal trends to capture behavioral variations and user habits.</a:t>
            </a:r>
            <a:endParaRPr sz="1800">
              <a:solidFill>
                <a:schemeClr val="dk2"/>
              </a:solidFill>
              <a:latin typeface="Josefin Sans"/>
              <a:ea typeface="Josefin Sans"/>
              <a:cs typeface="Josefin Sans"/>
              <a:sym typeface="Josefin Sans"/>
            </a:endParaRPr>
          </a:p>
        </p:txBody>
      </p:sp>
      <p:pic>
        <p:nvPicPr>
          <p:cNvPr id="190" name="Google Shape;190;p27"/>
          <p:cNvPicPr preferRelativeResize="0"/>
          <p:nvPr/>
        </p:nvPicPr>
        <p:blipFill rotWithShape="1">
          <a:blip r:embed="rId3">
            <a:alphaModFix/>
          </a:blip>
          <a:srcRect b="0" l="0" r="0" t="0"/>
          <a:stretch/>
        </p:blipFill>
        <p:spPr>
          <a:xfrm>
            <a:off x="8072500" y="110050"/>
            <a:ext cx="989475" cy="169475"/>
          </a:xfrm>
          <a:prstGeom prst="rect">
            <a:avLst/>
          </a:prstGeom>
          <a:noFill/>
          <a:ln>
            <a:noFill/>
          </a:ln>
        </p:spPr>
      </p:pic>
      <p:pic>
        <p:nvPicPr>
          <p:cNvPr id="191" name="Google Shape;191;p27"/>
          <p:cNvPicPr preferRelativeResize="0"/>
          <p:nvPr/>
        </p:nvPicPr>
        <p:blipFill>
          <a:blip r:embed="rId4">
            <a:alphaModFix/>
          </a:blip>
          <a:stretch>
            <a:fillRect/>
          </a:stretch>
        </p:blipFill>
        <p:spPr>
          <a:xfrm>
            <a:off x="1232050" y="3891825"/>
            <a:ext cx="4039649" cy="3977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95" name="Shape 195"/>
        <p:cNvGrpSpPr/>
        <p:nvPr/>
      </p:nvGrpSpPr>
      <p:grpSpPr>
        <a:xfrm>
          <a:off x="0" y="0"/>
          <a:ext cx="0" cy="0"/>
          <a:chOff x="0" y="0"/>
          <a:chExt cx="0" cy="0"/>
        </a:xfrm>
      </p:grpSpPr>
      <p:sp>
        <p:nvSpPr>
          <p:cNvPr id="196" name="Google Shape;196;p28"/>
          <p:cNvSpPr txBox="1"/>
          <p:nvPr>
            <p:ph idx="4294967295" type="title"/>
          </p:nvPr>
        </p:nvSpPr>
        <p:spPr>
          <a:xfrm>
            <a:off x="162400" y="33600"/>
            <a:ext cx="4716000" cy="6498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b="1" lang="en" sz="2500">
                <a:solidFill>
                  <a:schemeClr val="lt1"/>
                </a:solidFill>
                <a:latin typeface="Josefin Sans"/>
                <a:ea typeface="Josefin Sans"/>
                <a:cs typeface="Josefin Sans"/>
                <a:sym typeface="Josefin Sans"/>
              </a:rPr>
              <a:t>Feature Engineering </a:t>
            </a:r>
            <a:r>
              <a:rPr b="1" lang="en" sz="2500">
                <a:solidFill>
                  <a:schemeClr val="lt1"/>
                </a:solidFill>
                <a:latin typeface="Josefin Sans"/>
                <a:ea typeface="Josefin Sans"/>
                <a:cs typeface="Josefin Sans"/>
                <a:sym typeface="Josefin Sans"/>
              </a:rPr>
              <a:t>[2]</a:t>
            </a:r>
            <a:endParaRPr b="1" sz="2500">
              <a:solidFill>
                <a:schemeClr val="lt1"/>
              </a:solidFill>
              <a:latin typeface="Josefin Sans"/>
              <a:ea typeface="Josefin Sans"/>
              <a:cs typeface="Josefin Sans"/>
              <a:sym typeface="Josefin Sans"/>
            </a:endParaRPr>
          </a:p>
        </p:txBody>
      </p:sp>
      <p:sp>
        <p:nvSpPr>
          <p:cNvPr id="197" name="Google Shape;197;p28"/>
          <p:cNvSpPr txBox="1"/>
          <p:nvPr/>
        </p:nvSpPr>
        <p:spPr>
          <a:xfrm>
            <a:off x="0" y="725725"/>
            <a:ext cx="4296600" cy="3609300"/>
          </a:xfrm>
          <a:prstGeom prst="rect">
            <a:avLst/>
          </a:prstGeom>
          <a:noFill/>
          <a:ln>
            <a:noFill/>
          </a:ln>
        </p:spPr>
        <p:txBody>
          <a:bodyPr anchorCtr="0" anchor="t" bIns="91425" lIns="91425" spcFirstLastPara="1" rIns="91425" wrap="square" tIns="91425">
            <a:noAutofit/>
          </a:bodyPr>
          <a:lstStyle/>
          <a:p>
            <a:pPr indent="-323850" lvl="0" marL="457200" rtl="0" algn="l">
              <a:lnSpc>
                <a:spcPct val="150000"/>
              </a:lnSpc>
              <a:spcBef>
                <a:spcPts val="1200"/>
              </a:spcBef>
              <a:spcAft>
                <a:spcPts val="0"/>
              </a:spcAft>
              <a:buClr>
                <a:schemeClr val="dk2"/>
              </a:buClr>
              <a:buSzPts val="1500"/>
              <a:buFont typeface="Josefin Sans"/>
              <a:buChar char="●"/>
            </a:pPr>
            <a:r>
              <a:rPr lang="en" sz="1500">
                <a:solidFill>
                  <a:srgbClr val="0C0C0C"/>
                </a:solidFill>
                <a:latin typeface="Josefin Sans"/>
                <a:ea typeface="Josefin Sans"/>
                <a:cs typeface="Josefin Sans"/>
                <a:sym typeface="Josefin Sans"/>
              </a:rPr>
              <a:t>⁠</a:t>
            </a:r>
            <a:r>
              <a:rPr lang="en" sz="1500">
                <a:solidFill>
                  <a:schemeClr val="dk2"/>
                </a:solidFill>
                <a:latin typeface="Josefin Sans"/>
                <a:ea typeface="Josefin Sans"/>
                <a:cs typeface="Josefin Sans"/>
                <a:sym typeface="Josefin Sans"/>
              </a:rPr>
              <a:t>Feature reduction</a:t>
            </a:r>
            <a:endParaRPr sz="1500">
              <a:solidFill>
                <a:schemeClr val="dk2"/>
              </a:solidFill>
              <a:latin typeface="Josefin Sans"/>
              <a:ea typeface="Josefin Sans"/>
              <a:cs typeface="Josefin Sans"/>
              <a:sym typeface="Josefin Sans"/>
            </a:endParaRPr>
          </a:p>
          <a:p>
            <a:pPr indent="-266700" lvl="1" marL="800100" rtl="0" algn="l">
              <a:spcBef>
                <a:spcPts val="1200"/>
              </a:spcBef>
              <a:spcAft>
                <a:spcPts val="0"/>
              </a:spcAft>
              <a:buClr>
                <a:schemeClr val="dk2"/>
              </a:buClr>
              <a:buSzPts val="1500"/>
              <a:buFont typeface="Josefin Sans"/>
              <a:buAutoNum type="alphaLcPeriod"/>
            </a:pPr>
            <a:r>
              <a:rPr lang="en" sz="1500">
                <a:solidFill>
                  <a:schemeClr val="dk2"/>
                </a:solidFill>
                <a:latin typeface="Josefin Sans"/>
                <a:ea typeface="Josefin Sans"/>
                <a:cs typeface="Josefin Sans"/>
                <a:sym typeface="Josefin Sans"/>
              </a:rPr>
              <a:t>Correlated features were grouped, and dimensionality was reduced using PCA. Similarly, email domains (e.g., gmail.com, yahoo.com) were categorized to simplify the feature space.</a:t>
            </a:r>
            <a:endParaRPr sz="1000">
              <a:solidFill>
                <a:srgbClr val="FF6B65"/>
              </a:solidFill>
              <a:latin typeface="Josefin Sans"/>
              <a:ea typeface="Josefin Sans"/>
              <a:cs typeface="Josefin Sans"/>
              <a:sym typeface="Josefin Sans"/>
            </a:endParaRPr>
          </a:p>
          <a:p>
            <a:pPr indent="-266700" lvl="1" marL="800100" rtl="0" algn="l">
              <a:lnSpc>
                <a:spcPct val="100000"/>
              </a:lnSpc>
              <a:spcBef>
                <a:spcPts val="1000"/>
              </a:spcBef>
              <a:spcAft>
                <a:spcPts val="0"/>
              </a:spcAft>
              <a:buClr>
                <a:schemeClr val="dk2"/>
              </a:buClr>
              <a:buSzPts val="1500"/>
              <a:buFont typeface="Josefin Sans"/>
              <a:buAutoNum type="alphaLcPeriod"/>
            </a:pPr>
            <a:r>
              <a:rPr lang="en" sz="1500">
                <a:solidFill>
                  <a:schemeClr val="dk2"/>
                </a:solidFill>
                <a:latin typeface="Josefin Sans"/>
                <a:ea typeface="Josefin Sans"/>
                <a:cs typeface="Josefin Sans"/>
                <a:sym typeface="Josefin Sans"/>
              </a:rPr>
              <a:t>Browsers and their versions were consolidated into broader categories such as Chrome, Firefox, and Safari for better insights.</a:t>
            </a:r>
            <a:endParaRPr sz="1500">
              <a:solidFill>
                <a:schemeClr val="dk2"/>
              </a:solidFill>
              <a:latin typeface="Josefin Sans"/>
              <a:ea typeface="Josefin Sans"/>
              <a:cs typeface="Josefin Sans"/>
              <a:sym typeface="Josefin Sans"/>
            </a:endParaRPr>
          </a:p>
          <a:p>
            <a:pPr indent="-266700" lvl="1" marL="800100" rtl="0" algn="l">
              <a:lnSpc>
                <a:spcPct val="100000"/>
              </a:lnSpc>
              <a:spcBef>
                <a:spcPts val="1000"/>
              </a:spcBef>
              <a:spcAft>
                <a:spcPts val="0"/>
              </a:spcAft>
              <a:buClr>
                <a:schemeClr val="dk2"/>
              </a:buClr>
              <a:buSzPts val="1500"/>
              <a:buFont typeface="Josefin Sans"/>
              <a:buAutoNum type="alphaLcPeriod"/>
            </a:pPr>
            <a:r>
              <a:rPr lang="en" sz="1500">
                <a:solidFill>
                  <a:schemeClr val="dk2"/>
                </a:solidFill>
                <a:latin typeface="Josefin Sans"/>
                <a:ea typeface="Josefin Sans"/>
                <a:cs typeface="Josefin Sans"/>
                <a:sym typeface="Josefin Sans"/>
              </a:rPr>
              <a:t>Operating systems were grouped into broader families, such as Windows, Android, and iOS, for easier analysis.</a:t>
            </a:r>
            <a:r>
              <a:rPr lang="en" sz="1500">
                <a:solidFill>
                  <a:schemeClr val="dk2"/>
                </a:solidFill>
                <a:latin typeface="Josefin Sans"/>
                <a:ea typeface="Josefin Sans"/>
                <a:cs typeface="Josefin Sans"/>
                <a:sym typeface="Josefin Sans"/>
              </a:rPr>
              <a:t>.</a:t>
            </a:r>
            <a:endParaRPr sz="1500">
              <a:solidFill>
                <a:schemeClr val="dk2"/>
              </a:solidFill>
              <a:latin typeface="Josefin Sans"/>
              <a:ea typeface="Josefin Sans"/>
              <a:cs typeface="Josefin Sans"/>
              <a:sym typeface="Josefin Sans"/>
            </a:endParaRPr>
          </a:p>
          <a:p>
            <a:pPr indent="0" lvl="0" marL="0" rtl="0" algn="l">
              <a:spcBef>
                <a:spcPts val="1000"/>
              </a:spcBef>
              <a:spcAft>
                <a:spcPts val="0"/>
              </a:spcAft>
              <a:buNone/>
            </a:pPr>
            <a:r>
              <a:t/>
            </a:r>
            <a:endParaRPr sz="1500">
              <a:solidFill>
                <a:schemeClr val="lt1"/>
              </a:solidFill>
              <a:latin typeface="Josefin Sans"/>
              <a:ea typeface="Josefin Sans"/>
              <a:cs typeface="Josefin Sans"/>
              <a:sym typeface="Josefin Sans"/>
            </a:endParaRPr>
          </a:p>
        </p:txBody>
      </p:sp>
      <p:pic>
        <p:nvPicPr>
          <p:cNvPr id="198" name="Google Shape;198;p28"/>
          <p:cNvPicPr preferRelativeResize="0"/>
          <p:nvPr/>
        </p:nvPicPr>
        <p:blipFill rotWithShape="1">
          <a:blip r:embed="rId3">
            <a:alphaModFix/>
          </a:blip>
          <a:srcRect b="0" l="0" r="0" t="0"/>
          <a:stretch/>
        </p:blipFill>
        <p:spPr>
          <a:xfrm>
            <a:off x="8072500" y="110050"/>
            <a:ext cx="989475" cy="169475"/>
          </a:xfrm>
          <a:prstGeom prst="rect">
            <a:avLst/>
          </a:prstGeom>
          <a:noFill/>
          <a:ln>
            <a:noFill/>
          </a:ln>
        </p:spPr>
      </p:pic>
      <p:sp>
        <p:nvSpPr>
          <p:cNvPr id="199" name="Google Shape;199;p28"/>
          <p:cNvSpPr/>
          <p:nvPr/>
        </p:nvSpPr>
        <p:spPr>
          <a:xfrm>
            <a:off x="5057375" y="267797"/>
            <a:ext cx="712314" cy="596376"/>
          </a:xfrm>
          <a:prstGeom prst="flowChartMultidocumen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latin typeface="Josefin Sans"/>
                <a:ea typeface="Josefin Sans"/>
                <a:cs typeface="Josefin Sans"/>
                <a:sym typeface="Josefin Sans"/>
              </a:rPr>
              <a:t>V1-V339</a:t>
            </a:r>
            <a:endParaRPr b="1" sz="800">
              <a:latin typeface="Josefin Sans"/>
              <a:ea typeface="Josefin Sans"/>
              <a:cs typeface="Josefin Sans"/>
              <a:sym typeface="Josefin Sans"/>
            </a:endParaRPr>
          </a:p>
        </p:txBody>
      </p:sp>
      <p:sp>
        <p:nvSpPr>
          <p:cNvPr id="200" name="Google Shape;200;p28"/>
          <p:cNvSpPr txBox="1"/>
          <p:nvPr/>
        </p:nvSpPr>
        <p:spPr>
          <a:xfrm>
            <a:off x="6297975" y="387025"/>
            <a:ext cx="911100" cy="338700"/>
          </a:xfrm>
          <a:prstGeom prst="rect">
            <a:avLst/>
          </a:prstGeom>
          <a:solidFill>
            <a:srgbClr val="D9EAD3"/>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chemeClr val="lt1"/>
                </a:solidFill>
                <a:latin typeface="Josefin Sans"/>
                <a:ea typeface="Josefin Sans"/>
                <a:cs typeface="Josefin Sans"/>
                <a:sym typeface="Josefin Sans"/>
              </a:rPr>
              <a:t>27 Features</a:t>
            </a:r>
            <a:endParaRPr b="1" sz="1000">
              <a:solidFill>
                <a:schemeClr val="lt1"/>
              </a:solidFill>
              <a:latin typeface="Josefin Sans"/>
              <a:ea typeface="Josefin Sans"/>
              <a:cs typeface="Josefin Sans"/>
              <a:sym typeface="Josefin Sans"/>
            </a:endParaRPr>
          </a:p>
        </p:txBody>
      </p:sp>
      <p:cxnSp>
        <p:nvCxnSpPr>
          <p:cNvPr id="201" name="Google Shape;201;p28"/>
          <p:cNvCxnSpPr>
            <a:stCxn id="199" idx="3"/>
            <a:endCxn id="200" idx="1"/>
          </p:cNvCxnSpPr>
          <p:nvPr/>
        </p:nvCxnSpPr>
        <p:spPr>
          <a:xfrm flipH="1" rot="10800000">
            <a:off x="5769689" y="556385"/>
            <a:ext cx="528300" cy="9600"/>
          </a:xfrm>
          <a:prstGeom prst="straightConnector1">
            <a:avLst/>
          </a:prstGeom>
          <a:noFill/>
          <a:ln cap="flat" cmpd="sng" w="19050">
            <a:solidFill>
              <a:srgbClr val="285E89"/>
            </a:solidFill>
            <a:prstDash val="solid"/>
            <a:round/>
            <a:headEnd len="med" w="med" type="none"/>
            <a:tailEnd len="med" w="med" type="triangle"/>
          </a:ln>
        </p:spPr>
      </p:cxnSp>
      <p:sp>
        <p:nvSpPr>
          <p:cNvPr id="202" name="Google Shape;202;p28"/>
          <p:cNvSpPr/>
          <p:nvPr/>
        </p:nvSpPr>
        <p:spPr>
          <a:xfrm>
            <a:off x="5057363" y="954422"/>
            <a:ext cx="712314" cy="596376"/>
          </a:xfrm>
          <a:prstGeom prst="flowChartMultidocumen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700">
                <a:latin typeface="Josefin Sans"/>
                <a:ea typeface="Josefin Sans"/>
                <a:cs typeface="Josefin Sans"/>
                <a:sym typeface="Josefin Sans"/>
              </a:rPr>
              <a:t>id_1-id_38</a:t>
            </a:r>
            <a:endParaRPr b="1" sz="700">
              <a:latin typeface="Josefin Sans"/>
              <a:ea typeface="Josefin Sans"/>
              <a:cs typeface="Josefin Sans"/>
              <a:sym typeface="Josefin Sans"/>
            </a:endParaRPr>
          </a:p>
        </p:txBody>
      </p:sp>
      <p:sp>
        <p:nvSpPr>
          <p:cNvPr id="203" name="Google Shape;203;p28"/>
          <p:cNvSpPr txBox="1"/>
          <p:nvPr/>
        </p:nvSpPr>
        <p:spPr>
          <a:xfrm>
            <a:off x="6297963" y="1073650"/>
            <a:ext cx="911100" cy="338700"/>
          </a:xfrm>
          <a:prstGeom prst="rect">
            <a:avLst/>
          </a:prstGeom>
          <a:solidFill>
            <a:srgbClr val="D9EAD3"/>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chemeClr val="lt1"/>
                </a:solidFill>
                <a:latin typeface="Josefin Sans"/>
                <a:ea typeface="Josefin Sans"/>
                <a:cs typeface="Josefin Sans"/>
                <a:sym typeface="Josefin Sans"/>
              </a:rPr>
              <a:t>21</a:t>
            </a:r>
            <a:r>
              <a:rPr b="1" lang="en" sz="1000">
                <a:solidFill>
                  <a:schemeClr val="lt1"/>
                </a:solidFill>
                <a:latin typeface="Josefin Sans"/>
                <a:ea typeface="Josefin Sans"/>
                <a:cs typeface="Josefin Sans"/>
                <a:sym typeface="Josefin Sans"/>
              </a:rPr>
              <a:t> Features</a:t>
            </a:r>
            <a:endParaRPr b="1" sz="1000">
              <a:solidFill>
                <a:schemeClr val="lt1"/>
              </a:solidFill>
              <a:latin typeface="Josefin Sans"/>
              <a:ea typeface="Josefin Sans"/>
              <a:cs typeface="Josefin Sans"/>
              <a:sym typeface="Josefin Sans"/>
            </a:endParaRPr>
          </a:p>
        </p:txBody>
      </p:sp>
      <p:cxnSp>
        <p:nvCxnSpPr>
          <p:cNvPr id="204" name="Google Shape;204;p28"/>
          <p:cNvCxnSpPr>
            <a:stCxn id="202" idx="3"/>
            <a:endCxn id="203" idx="1"/>
          </p:cNvCxnSpPr>
          <p:nvPr/>
        </p:nvCxnSpPr>
        <p:spPr>
          <a:xfrm flipH="1" rot="10800000">
            <a:off x="5769677" y="1243010"/>
            <a:ext cx="528300" cy="9600"/>
          </a:xfrm>
          <a:prstGeom prst="straightConnector1">
            <a:avLst/>
          </a:prstGeom>
          <a:noFill/>
          <a:ln cap="flat" cmpd="sng" w="19050">
            <a:solidFill>
              <a:srgbClr val="285E89"/>
            </a:solidFill>
            <a:prstDash val="solid"/>
            <a:round/>
            <a:headEnd len="med" w="med" type="none"/>
            <a:tailEnd len="med" w="med" type="triangle"/>
          </a:ln>
        </p:spPr>
      </p:cxnSp>
      <p:sp>
        <p:nvSpPr>
          <p:cNvPr id="205" name="Google Shape;205;p28"/>
          <p:cNvSpPr/>
          <p:nvPr/>
        </p:nvSpPr>
        <p:spPr>
          <a:xfrm>
            <a:off x="5057375" y="1641047"/>
            <a:ext cx="712314" cy="596376"/>
          </a:xfrm>
          <a:prstGeom prst="flowChartMultidocumen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latin typeface="Josefin Sans"/>
                <a:ea typeface="Josefin Sans"/>
                <a:cs typeface="Josefin Sans"/>
                <a:sym typeface="Josefin Sans"/>
              </a:rPr>
              <a:t>M1-M9</a:t>
            </a:r>
            <a:endParaRPr b="1" sz="800">
              <a:latin typeface="Josefin Sans"/>
              <a:ea typeface="Josefin Sans"/>
              <a:cs typeface="Josefin Sans"/>
              <a:sym typeface="Josefin Sans"/>
            </a:endParaRPr>
          </a:p>
        </p:txBody>
      </p:sp>
      <p:sp>
        <p:nvSpPr>
          <p:cNvPr id="206" name="Google Shape;206;p28"/>
          <p:cNvSpPr txBox="1"/>
          <p:nvPr/>
        </p:nvSpPr>
        <p:spPr>
          <a:xfrm>
            <a:off x="6297975" y="1760275"/>
            <a:ext cx="911100" cy="338700"/>
          </a:xfrm>
          <a:prstGeom prst="rect">
            <a:avLst/>
          </a:prstGeom>
          <a:solidFill>
            <a:srgbClr val="D9EAD3"/>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chemeClr val="lt1"/>
                </a:solidFill>
                <a:latin typeface="Josefin Sans"/>
                <a:ea typeface="Josefin Sans"/>
                <a:cs typeface="Josefin Sans"/>
                <a:sym typeface="Josefin Sans"/>
              </a:rPr>
              <a:t>10</a:t>
            </a:r>
            <a:r>
              <a:rPr b="1" lang="en" sz="1000">
                <a:solidFill>
                  <a:schemeClr val="lt1"/>
                </a:solidFill>
                <a:latin typeface="Josefin Sans"/>
                <a:ea typeface="Josefin Sans"/>
                <a:cs typeface="Josefin Sans"/>
                <a:sym typeface="Josefin Sans"/>
              </a:rPr>
              <a:t> Features</a:t>
            </a:r>
            <a:endParaRPr b="1" sz="1000">
              <a:solidFill>
                <a:schemeClr val="lt1"/>
              </a:solidFill>
              <a:latin typeface="Josefin Sans"/>
              <a:ea typeface="Josefin Sans"/>
              <a:cs typeface="Josefin Sans"/>
              <a:sym typeface="Josefin Sans"/>
            </a:endParaRPr>
          </a:p>
        </p:txBody>
      </p:sp>
      <p:cxnSp>
        <p:nvCxnSpPr>
          <p:cNvPr id="207" name="Google Shape;207;p28"/>
          <p:cNvCxnSpPr>
            <a:stCxn id="205" idx="3"/>
            <a:endCxn id="206" idx="1"/>
          </p:cNvCxnSpPr>
          <p:nvPr/>
        </p:nvCxnSpPr>
        <p:spPr>
          <a:xfrm flipH="1" rot="10800000">
            <a:off x="5769689" y="1929635"/>
            <a:ext cx="528300" cy="9600"/>
          </a:xfrm>
          <a:prstGeom prst="straightConnector1">
            <a:avLst/>
          </a:prstGeom>
          <a:noFill/>
          <a:ln cap="flat" cmpd="sng" w="19050">
            <a:solidFill>
              <a:srgbClr val="285E89"/>
            </a:solidFill>
            <a:prstDash val="solid"/>
            <a:round/>
            <a:headEnd len="med" w="med" type="none"/>
            <a:tailEnd len="med" w="med" type="triangle"/>
          </a:ln>
        </p:spPr>
      </p:cxnSp>
      <p:sp>
        <p:nvSpPr>
          <p:cNvPr id="208" name="Google Shape;208;p28"/>
          <p:cNvSpPr/>
          <p:nvPr/>
        </p:nvSpPr>
        <p:spPr>
          <a:xfrm>
            <a:off x="5057375" y="2354997"/>
            <a:ext cx="712314" cy="596376"/>
          </a:xfrm>
          <a:prstGeom prst="flowChartMultidocumen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latin typeface="Josefin Sans"/>
                <a:ea typeface="Josefin Sans"/>
                <a:cs typeface="Josefin Sans"/>
                <a:sym typeface="Josefin Sans"/>
              </a:rPr>
              <a:t>D1</a:t>
            </a:r>
            <a:r>
              <a:rPr b="1" lang="en" sz="800">
                <a:latin typeface="Josefin Sans"/>
                <a:ea typeface="Josefin Sans"/>
                <a:cs typeface="Josefin Sans"/>
                <a:sym typeface="Josefin Sans"/>
              </a:rPr>
              <a:t>-D15</a:t>
            </a:r>
            <a:endParaRPr b="1" sz="800">
              <a:latin typeface="Josefin Sans"/>
              <a:ea typeface="Josefin Sans"/>
              <a:cs typeface="Josefin Sans"/>
              <a:sym typeface="Josefin Sans"/>
            </a:endParaRPr>
          </a:p>
        </p:txBody>
      </p:sp>
      <p:sp>
        <p:nvSpPr>
          <p:cNvPr id="209" name="Google Shape;209;p28"/>
          <p:cNvSpPr txBox="1"/>
          <p:nvPr/>
        </p:nvSpPr>
        <p:spPr>
          <a:xfrm>
            <a:off x="6297975" y="2474225"/>
            <a:ext cx="911100" cy="338700"/>
          </a:xfrm>
          <a:prstGeom prst="rect">
            <a:avLst/>
          </a:prstGeom>
          <a:solidFill>
            <a:srgbClr val="D9EAD3"/>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chemeClr val="lt1"/>
                </a:solidFill>
                <a:latin typeface="Josefin Sans"/>
                <a:ea typeface="Josefin Sans"/>
                <a:cs typeface="Josefin Sans"/>
                <a:sym typeface="Josefin Sans"/>
              </a:rPr>
              <a:t>14</a:t>
            </a:r>
            <a:r>
              <a:rPr b="1" lang="en" sz="1000">
                <a:solidFill>
                  <a:schemeClr val="lt1"/>
                </a:solidFill>
                <a:latin typeface="Josefin Sans"/>
                <a:ea typeface="Josefin Sans"/>
                <a:cs typeface="Josefin Sans"/>
                <a:sym typeface="Josefin Sans"/>
              </a:rPr>
              <a:t> Features</a:t>
            </a:r>
            <a:endParaRPr b="1" sz="1000">
              <a:solidFill>
                <a:schemeClr val="lt1"/>
              </a:solidFill>
              <a:latin typeface="Josefin Sans"/>
              <a:ea typeface="Josefin Sans"/>
              <a:cs typeface="Josefin Sans"/>
              <a:sym typeface="Josefin Sans"/>
            </a:endParaRPr>
          </a:p>
        </p:txBody>
      </p:sp>
      <p:cxnSp>
        <p:nvCxnSpPr>
          <p:cNvPr id="210" name="Google Shape;210;p28"/>
          <p:cNvCxnSpPr>
            <a:stCxn id="208" idx="3"/>
            <a:endCxn id="209" idx="1"/>
          </p:cNvCxnSpPr>
          <p:nvPr/>
        </p:nvCxnSpPr>
        <p:spPr>
          <a:xfrm flipH="1" rot="10800000">
            <a:off x="5769689" y="2643585"/>
            <a:ext cx="528300" cy="9600"/>
          </a:xfrm>
          <a:prstGeom prst="straightConnector1">
            <a:avLst/>
          </a:prstGeom>
          <a:noFill/>
          <a:ln cap="flat" cmpd="sng" w="19050">
            <a:solidFill>
              <a:srgbClr val="285E89"/>
            </a:solidFill>
            <a:prstDash val="solid"/>
            <a:round/>
            <a:headEnd len="med" w="med" type="none"/>
            <a:tailEnd len="med" w="med" type="triangle"/>
          </a:ln>
        </p:spPr>
      </p:cxnSp>
      <p:sp>
        <p:nvSpPr>
          <p:cNvPr id="211" name="Google Shape;211;p28"/>
          <p:cNvSpPr/>
          <p:nvPr/>
        </p:nvSpPr>
        <p:spPr>
          <a:xfrm>
            <a:off x="5057375" y="3103747"/>
            <a:ext cx="712314" cy="596376"/>
          </a:xfrm>
          <a:prstGeom prst="flowChartMultidocumen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latin typeface="Josefin Sans"/>
                <a:ea typeface="Josefin Sans"/>
                <a:cs typeface="Josefin Sans"/>
                <a:sym typeface="Josefin Sans"/>
              </a:rPr>
              <a:t>Card-1 - Card-6</a:t>
            </a:r>
            <a:endParaRPr b="1" sz="800">
              <a:latin typeface="Josefin Sans"/>
              <a:ea typeface="Josefin Sans"/>
              <a:cs typeface="Josefin Sans"/>
              <a:sym typeface="Josefin Sans"/>
            </a:endParaRPr>
          </a:p>
        </p:txBody>
      </p:sp>
      <p:sp>
        <p:nvSpPr>
          <p:cNvPr id="212" name="Google Shape;212;p28"/>
          <p:cNvSpPr txBox="1"/>
          <p:nvPr/>
        </p:nvSpPr>
        <p:spPr>
          <a:xfrm>
            <a:off x="6297975" y="3222975"/>
            <a:ext cx="911100" cy="338700"/>
          </a:xfrm>
          <a:prstGeom prst="rect">
            <a:avLst/>
          </a:prstGeom>
          <a:solidFill>
            <a:srgbClr val="D9EAD3"/>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chemeClr val="lt1"/>
                </a:solidFill>
                <a:latin typeface="Josefin Sans"/>
                <a:ea typeface="Josefin Sans"/>
                <a:cs typeface="Josefin Sans"/>
                <a:sym typeface="Josefin Sans"/>
              </a:rPr>
              <a:t>10</a:t>
            </a:r>
            <a:r>
              <a:rPr b="1" lang="en" sz="1000">
                <a:solidFill>
                  <a:schemeClr val="lt1"/>
                </a:solidFill>
                <a:latin typeface="Josefin Sans"/>
                <a:ea typeface="Josefin Sans"/>
                <a:cs typeface="Josefin Sans"/>
                <a:sym typeface="Josefin Sans"/>
              </a:rPr>
              <a:t> Features</a:t>
            </a:r>
            <a:endParaRPr b="1" sz="1000">
              <a:solidFill>
                <a:schemeClr val="lt1"/>
              </a:solidFill>
              <a:latin typeface="Josefin Sans"/>
              <a:ea typeface="Josefin Sans"/>
              <a:cs typeface="Josefin Sans"/>
              <a:sym typeface="Josefin Sans"/>
            </a:endParaRPr>
          </a:p>
        </p:txBody>
      </p:sp>
      <p:cxnSp>
        <p:nvCxnSpPr>
          <p:cNvPr id="213" name="Google Shape;213;p28"/>
          <p:cNvCxnSpPr>
            <a:stCxn id="211" idx="3"/>
            <a:endCxn id="212" idx="1"/>
          </p:cNvCxnSpPr>
          <p:nvPr/>
        </p:nvCxnSpPr>
        <p:spPr>
          <a:xfrm flipH="1" rot="10800000">
            <a:off x="5769689" y="3392335"/>
            <a:ext cx="528300" cy="9600"/>
          </a:xfrm>
          <a:prstGeom prst="straightConnector1">
            <a:avLst/>
          </a:prstGeom>
          <a:noFill/>
          <a:ln cap="flat" cmpd="sng" w="19050">
            <a:solidFill>
              <a:srgbClr val="285E89"/>
            </a:solidFill>
            <a:prstDash val="solid"/>
            <a:round/>
            <a:headEnd len="med" w="med" type="none"/>
            <a:tailEnd len="med" w="med" type="triangle"/>
          </a:ln>
        </p:spPr>
      </p:cxnSp>
      <p:sp>
        <p:nvSpPr>
          <p:cNvPr id="214" name="Google Shape;214;p28"/>
          <p:cNvSpPr/>
          <p:nvPr/>
        </p:nvSpPr>
        <p:spPr>
          <a:xfrm>
            <a:off x="5057363" y="3790372"/>
            <a:ext cx="712314" cy="596376"/>
          </a:xfrm>
          <a:prstGeom prst="flowChartMultidocumen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latin typeface="Josefin Sans"/>
                <a:ea typeface="Josefin Sans"/>
                <a:cs typeface="Josefin Sans"/>
                <a:sym typeface="Josefin Sans"/>
              </a:rPr>
              <a:t>C1-C14</a:t>
            </a:r>
            <a:endParaRPr b="1" sz="800">
              <a:latin typeface="Josefin Sans"/>
              <a:ea typeface="Josefin Sans"/>
              <a:cs typeface="Josefin Sans"/>
              <a:sym typeface="Josefin Sans"/>
            </a:endParaRPr>
          </a:p>
        </p:txBody>
      </p:sp>
      <p:sp>
        <p:nvSpPr>
          <p:cNvPr id="215" name="Google Shape;215;p28"/>
          <p:cNvSpPr txBox="1"/>
          <p:nvPr/>
        </p:nvSpPr>
        <p:spPr>
          <a:xfrm>
            <a:off x="6297963" y="3909600"/>
            <a:ext cx="911100" cy="338700"/>
          </a:xfrm>
          <a:prstGeom prst="rect">
            <a:avLst/>
          </a:prstGeom>
          <a:solidFill>
            <a:srgbClr val="D9EAD3"/>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chemeClr val="lt1"/>
                </a:solidFill>
                <a:latin typeface="Josefin Sans"/>
                <a:ea typeface="Josefin Sans"/>
                <a:cs typeface="Josefin Sans"/>
                <a:sym typeface="Josefin Sans"/>
              </a:rPr>
              <a:t>14</a:t>
            </a:r>
            <a:r>
              <a:rPr b="1" lang="en" sz="1000">
                <a:solidFill>
                  <a:schemeClr val="lt1"/>
                </a:solidFill>
                <a:latin typeface="Josefin Sans"/>
                <a:ea typeface="Josefin Sans"/>
                <a:cs typeface="Josefin Sans"/>
                <a:sym typeface="Josefin Sans"/>
              </a:rPr>
              <a:t> Features</a:t>
            </a:r>
            <a:endParaRPr b="1" sz="1000">
              <a:solidFill>
                <a:schemeClr val="lt1"/>
              </a:solidFill>
              <a:latin typeface="Josefin Sans"/>
              <a:ea typeface="Josefin Sans"/>
              <a:cs typeface="Josefin Sans"/>
              <a:sym typeface="Josefin Sans"/>
            </a:endParaRPr>
          </a:p>
        </p:txBody>
      </p:sp>
      <p:cxnSp>
        <p:nvCxnSpPr>
          <p:cNvPr id="216" name="Google Shape;216;p28"/>
          <p:cNvCxnSpPr>
            <a:stCxn id="214" idx="3"/>
            <a:endCxn id="215" idx="1"/>
          </p:cNvCxnSpPr>
          <p:nvPr/>
        </p:nvCxnSpPr>
        <p:spPr>
          <a:xfrm flipH="1" rot="10800000">
            <a:off x="5769677" y="4078960"/>
            <a:ext cx="528300" cy="9600"/>
          </a:xfrm>
          <a:prstGeom prst="straightConnector1">
            <a:avLst/>
          </a:prstGeom>
          <a:noFill/>
          <a:ln cap="flat" cmpd="sng" w="19050">
            <a:solidFill>
              <a:srgbClr val="285E89"/>
            </a:solidFill>
            <a:prstDash val="solid"/>
            <a:round/>
            <a:headEnd len="med" w="med" type="none"/>
            <a:tailEnd len="med" w="med" type="triangle"/>
          </a:ln>
        </p:spPr>
      </p:cxnSp>
      <p:sp>
        <p:nvSpPr>
          <p:cNvPr id="217" name="Google Shape;217;p28"/>
          <p:cNvSpPr/>
          <p:nvPr/>
        </p:nvSpPr>
        <p:spPr>
          <a:xfrm>
            <a:off x="5057375" y="4476997"/>
            <a:ext cx="712314" cy="596376"/>
          </a:xfrm>
          <a:prstGeom prst="flowChartMultidocument">
            <a:avLst/>
          </a:prstGeom>
          <a:solidFill>
            <a:srgbClr val="9DCED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latin typeface="Josefin Sans"/>
                <a:ea typeface="Josefin Sans"/>
                <a:cs typeface="Josefin Sans"/>
                <a:sym typeface="Josefin Sans"/>
              </a:rPr>
              <a:t>others</a:t>
            </a:r>
            <a:endParaRPr b="1" sz="800">
              <a:latin typeface="Josefin Sans"/>
              <a:ea typeface="Josefin Sans"/>
              <a:cs typeface="Josefin Sans"/>
              <a:sym typeface="Josefin Sans"/>
            </a:endParaRPr>
          </a:p>
        </p:txBody>
      </p:sp>
      <p:sp>
        <p:nvSpPr>
          <p:cNvPr id="218" name="Google Shape;218;p28"/>
          <p:cNvSpPr txBox="1"/>
          <p:nvPr/>
        </p:nvSpPr>
        <p:spPr>
          <a:xfrm>
            <a:off x="6297975" y="4596225"/>
            <a:ext cx="911100" cy="338700"/>
          </a:xfrm>
          <a:prstGeom prst="rect">
            <a:avLst/>
          </a:prstGeom>
          <a:solidFill>
            <a:srgbClr val="D9EAD3"/>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chemeClr val="lt1"/>
                </a:solidFill>
                <a:latin typeface="Josefin Sans"/>
                <a:ea typeface="Josefin Sans"/>
                <a:cs typeface="Josefin Sans"/>
                <a:sym typeface="Josefin Sans"/>
              </a:rPr>
              <a:t>33</a:t>
            </a:r>
            <a:r>
              <a:rPr b="1" lang="en" sz="1000">
                <a:solidFill>
                  <a:schemeClr val="lt1"/>
                </a:solidFill>
                <a:latin typeface="Josefin Sans"/>
                <a:ea typeface="Josefin Sans"/>
                <a:cs typeface="Josefin Sans"/>
                <a:sym typeface="Josefin Sans"/>
              </a:rPr>
              <a:t> Features</a:t>
            </a:r>
            <a:endParaRPr b="1" sz="1000">
              <a:solidFill>
                <a:schemeClr val="lt1"/>
              </a:solidFill>
              <a:latin typeface="Josefin Sans"/>
              <a:ea typeface="Josefin Sans"/>
              <a:cs typeface="Josefin Sans"/>
              <a:sym typeface="Josefin Sans"/>
            </a:endParaRPr>
          </a:p>
        </p:txBody>
      </p:sp>
      <p:cxnSp>
        <p:nvCxnSpPr>
          <p:cNvPr id="219" name="Google Shape;219;p28"/>
          <p:cNvCxnSpPr>
            <a:stCxn id="217" idx="3"/>
            <a:endCxn id="218" idx="1"/>
          </p:cNvCxnSpPr>
          <p:nvPr/>
        </p:nvCxnSpPr>
        <p:spPr>
          <a:xfrm flipH="1" rot="10800000">
            <a:off x="5769689" y="4765585"/>
            <a:ext cx="528300" cy="9600"/>
          </a:xfrm>
          <a:prstGeom prst="straightConnector1">
            <a:avLst/>
          </a:prstGeom>
          <a:noFill/>
          <a:ln cap="flat" cmpd="sng" w="19050">
            <a:solidFill>
              <a:srgbClr val="285E89"/>
            </a:solidFill>
            <a:prstDash val="solid"/>
            <a:round/>
            <a:headEnd len="med" w="med" type="none"/>
            <a:tailEnd len="med" w="med" type="triangle"/>
          </a:ln>
        </p:spPr>
      </p:cxnSp>
      <p:sp>
        <p:nvSpPr>
          <p:cNvPr id="220" name="Google Shape;220;p28"/>
          <p:cNvSpPr/>
          <p:nvPr/>
        </p:nvSpPr>
        <p:spPr>
          <a:xfrm>
            <a:off x="4904975" y="5724347"/>
            <a:ext cx="712314" cy="596376"/>
          </a:xfrm>
          <a:prstGeom prst="flowChartMultidocumen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latin typeface="Josefin Sans"/>
                <a:ea typeface="Josefin Sans"/>
                <a:cs typeface="Josefin Sans"/>
                <a:sym typeface="Josefin Sans"/>
              </a:rPr>
              <a:t>M1-M9</a:t>
            </a:r>
            <a:endParaRPr b="1" sz="800">
              <a:latin typeface="Josefin Sans"/>
              <a:ea typeface="Josefin Sans"/>
              <a:cs typeface="Josefin Sans"/>
              <a:sym typeface="Josefin Sans"/>
            </a:endParaRPr>
          </a:p>
        </p:txBody>
      </p:sp>
      <p:sp>
        <p:nvSpPr>
          <p:cNvPr id="221" name="Google Shape;221;p28"/>
          <p:cNvSpPr txBox="1"/>
          <p:nvPr/>
        </p:nvSpPr>
        <p:spPr>
          <a:xfrm>
            <a:off x="6592950" y="5853175"/>
            <a:ext cx="9111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lt1"/>
                </a:solidFill>
                <a:latin typeface="Josefin Sans"/>
                <a:ea typeface="Josefin Sans"/>
                <a:cs typeface="Josefin Sans"/>
                <a:sym typeface="Josefin Sans"/>
              </a:rPr>
              <a:t>27 Features</a:t>
            </a:r>
            <a:endParaRPr sz="1000">
              <a:solidFill>
                <a:schemeClr val="lt1"/>
              </a:solidFill>
              <a:latin typeface="Josefin Sans"/>
              <a:ea typeface="Josefin Sans"/>
              <a:cs typeface="Josefin Sans"/>
              <a:sym typeface="Josefin Sans"/>
            </a:endParaRPr>
          </a:p>
        </p:txBody>
      </p:sp>
      <p:cxnSp>
        <p:nvCxnSpPr>
          <p:cNvPr id="222" name="Google Shape;222;p28"/>
          <p:cNvCxnSpPr>
            <a:stCxn id="220" idx="3"/>
            <a:endCxn id="221" idx="1"/>
          </p:cNvCxnSpPr>
          <p:nvPr/>
        </p:nvCxnSpPr>
        <p:spPr>
          <a:xfrm>
            <a:off x="5617289" y="6022535"/>
            <a:ext cx="975600" cy="0"/>
          </a:xfrm>
          <a:prstGeom prst="straightConnector1">
            <a:avLst/>
          </a:prstGeom>
          <a:noFill/>
          <a:ln cap="flat" cmpd="sng" w="9525">
            <a:solidFill>
              <a:schemeClr val="dk2"/>
            </a:solidFill>
            <a:prstDash val="solid"/>
            <a:round/>
            <a:headEnd len="med" w="med" type="none"/>
            <a:tailEnd len="med" w="med" type="triangle"/>
          </a:ln>
        </p:spPr>
      </p:cxnSp>
      <p:sp>
        <p:nvSpPr>
          <p:cNvPr id="223" name="Google Shape;223;p28"/>
          <p:cNvSpPr/>
          <p:nvPr/>
        </p:nvSpPr>
        <p:spPr>
          <a:xfrm>
            <a:off x="7189300" y="530075"/>
            <a:ext cx="422400" cy="4245000"/>
          </a:xfrm>
          <a:prstGeom prst="rightBrace">
            <a:avLst>
              <a:gd fmla="val 50000" name="adj1"/>
              <a:gd fmla="val 50000" name="adj2"/>
            </a:avLst>
          </a:prstGeom>
          <a:noFill/>
          <a:ln cap="flat" cmpd="sng" w="3810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224" name="Google Shape;224;p28"/>
          <p:cNvSpPr/>
          <p:nvPr/>
        </p:nvSpPr>
        <p:spPr>
          <a:xfrm>
            <a:off x="8072488" y="2221859"/>
            <a:ext cx="989496" cy="843426"/>
          </a:xfrm>
          <a:prstGeom prst="flowChartMultidocumen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latin typeface="Josefin Sans"/>
                <a:ea typeface="Josefin Sans"/>
                <a:cs typeface="Josefin Sans"/>
                <a:sym typeface="Josefin Sans"/>
              </a:rPr>
              <a:t>139 Features</a:t>
            </a:r>
            <a:endParaRPr b="1" sz="1200">
              <a:latin typeface="Josefin Sans"/>
              <a:ea typeface="Josefin Sans"/>
              <a:cs typeface="Josefin Sans"/>
              <a:sym typeface="Josefin Sans"/>
            </a:endParaRPr>
          </a:p>
        </p:txBody>
      </p:sp>
      <p:cxnSp>
        <p:nvCxnSpPr>
          <p:cNvPr id="225" name="Google Shape;225;p28"/>
          <p:cNvCxnSpPr>
            <a:stCxn id="223" idx="1"/>
            <a:endCxn id="224" idx="1"/>
          </p:cNvCxnSpPr>
          <p:nvPr/>
        </p:nvCxnSpPr>
        <p:spPr>
          <a:xfrm flipH="1" rot="10800000">
            <a:off x="7611700" y="2643575"/>
            <a:ext cx="460800" cy="9000"/>
          </a:xfrm>
          <a:prstGeom prst="straightConnector1">
            <a:avLst/>
          </a:prstGeom>
          <a:noFill/>
          <a:ln cap="flat" cmpd="sng" w="28575">
            <a:solidFill>
              <a:srgbClr val="666666"/>
            </a:solidFill>
            <a:prstDash val="solid"/>
            <a:round/>
            <a:headEnd len="med" w="med" type="none"/>
            <a:tailEnd len="med" w="med" type="triangle"/>
          </a:ln>
        </p:spPr>
      </p:cxn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29" name="Shape 229"/>
        <p:cNvGrpSpPr/>
        <p:nvPr/>
      </p:nvGrpSpPr>
      <p:grpSpPr>
        <a:xfrm>
          <a:off x="0" y="0"/>
          <a:ext cx="0" cy="0"/>
          <a:chOff x="0" y="0"/>
          <a:chExt cx="0" cy="0"/>
        </a:xfrm>
      </p:grpSpPr>
      <p:sp>
        <p:nvSpPr>
          <p:cNvPr id="230" name="Google Shape;230;p29"/>
          <p:cNvSpPr txBox="1"/>
          <p:nvPr>
            <p:ph idx="4294967295" type="title"/>
          </p:nvPr>
        </p:nvSpPr>
        <p:spPr>
          <a:xfrm>
            <a:off x="271375" y="-52575"/>
            <a:ext cx="1913700" cy="733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SzPts val="990"/>
              <a:buNone/>
            </a:pPr>
            <a:r>
              <a:rPr b="1" lang="en" sz="2500">
                <a:solidFill>
                  <a:schemeClr val="dk2"/>
                </a:solidFill>
                <a:latin typeface="Josefin Sans"/>
                <a:ea typeface="Josefin Sans"/>
                <a:cs typeface="Josefin Sans"/>
                <a:sym typeface="Josefin Sans"/>
              </a:rPr>
              <a:t>Modelling</a:t>
            </a:r>
            <a:endParaRPr b="1" sz="2500">
              <a:solidFill>
                <a:schemeClr val="dk2"/>
              </a:solidFill>
              <a:latin typeface="Josefin Sans"/>
              <a:ea typeface="Josefin Sans"/>
              <a:cs typeface="Josefin Sans"/>
              <a:sym typeface="Josefin Sans"/>
            </a:endParaRPr>
          </a:p>
        </p:txBody>
      </p:sp>
      <p:sp>
        <p:nvSpPr>
          <p:cNvPr id="231" name="Google Shape;231;p29"/>
          <p:cNvSpPr txBox="1"/>
          <p:nvPr/>
        </p:nvSpPr>
        <p:spPr>
          <a:xfrm>
            <a:off x="750600" y="680925"/>
            <a:ext cx="7241700" cy="4267500"/>
          </a:xfrm>
          <a:prstGeom prst="rect">
            <a:avLst/>
          </a:prstGeom>
          <a:solidFill>
            <a:srgbClr val="F3F3F3"/>
          </a:solidFill>
          <a:ln>
            <a:noFill/>
          </a:ln>
        </p:spPr>
        <p:txBody>
          <a:bodyPr anchorCtr="0" anchor="t" bIns="91425" lIns="91425" spcFirstLastPara="1" rIns="91425" wrap="square" tIns="91425">
            <a:noAutofit/>
          </a:bodyPr>
          <a:lstStyle/>
          <a:p>
            <a:pPr indent="0" lvl="0" marL="457200" rtl="0" algn="l">
              <a:lnSpc>
                <a:spcPct val="100000"/>
              </a:lnSpc>
              <a:spcBef>
                <a:spcPts val="1000"/>
              </a:spcBef>
              <a:spcAft>
                <a:spcPts val="0"/>
              </a:spcAft>
              <a:buNone/>
            </a:pPr>
            <a:r>
              <a:t/>
            </a:r>
            <a:endParaRPr b="1" sz="400">
              <a:latin typeface="Josefin Sans"/>
              <a:ea typeface="Josefin Sans"/>
              <a:cs typeface="Josefin Sans"/>
              <a:sym typeface="Josefin Sans"/>
            </a:endParaRPr>
          </a:p>
          <a:p>
            <a:pPr indent="0" lvl="0" marL="457200" rtl="0" algn="l">
              <a:spcBef>
                <a:spcPts val="1000"/>
              </a:spcBef>
              <a:spcAft>
                <a:spcPts val="0"/>
              </a:spcAft>
              <a:buNone/>
            </a:pPr>
            <a:r>
              <a:t/>
            </a:r>
            <a:endParaRPr sz="1500">
              <a:latin typeface="Josefin Sans"/>
              <a:ea typeface="Josefin Sans"/>
              <a:cs typeface="Josefin Sans"/>
              <a:sym typeface="Josefin Sans"/>
            </a:endParaRPr>
          </a:p>
        </p:txBody>
      </p:sp>
      <p:sp>
        <p:nvSpPr>
          <p:cNvPr id="232" name="Google Shape;232;p29"/>
          <p:cNvSpPr/>
          <p:nvPr/>
        </p:nvSpPr>
        <p:spPr>
          <a:xfrm>
            <a:off x="3982788" y="2966136"/>
            <a:ext cx="777300" cy="777300"/>
          </a:xfrm>
          <a:prstGeom prst="ellipse">
            <a:avLst/>
          </a:prstGeom>
          <a:solidFill>
            <a:srgbClr val="FF6B6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rgbClr val="1A4568"/>
                </a:solidFill>
                <a:latin typeface="Josefin Sans"/>
                <a:ea typeface="Josefin Sans"/>
                <a:cs typeface="Josefin Sans"/>
                <a:sym typeface="Josefin Sans"/>
              </a:rPr>
              <a:t>3</a:t>
            </a:r>
            <a:endParaRPr b="1" sz="2400">
              <a:solidFill>
                <a:srgbClr val="1A4568"/>
              </a:solidFill>
              <a:latin typeface="Josefin Sans"/>
              <a:ea typeface="Josefin Sans"/>
              <a:cs typeface="Josefin Sans"/>
              <a:sym typeface="Josefin Sans"/>
            </a:endParaRPr>
          </a:p>
        </p:txBody>
      </p:sp>
      <p:sp>
        <p:nvSpPr>
          <p:cNvPr id="233" name="Google Shape;233;p29"/>
          <p:cNvSpPr/>
          <p:nvPr/>
        </p:nvSpPr>
        <p:spPr>
          <a:xfrm>
            <a:off x="3982788" y="1809462"/>
            <a:ext cx="777300" cy="777300"/>
          </a:xfrm>
          <a:prstGeom prst="ellipse">
            <a:avLst/>
          </a:prstGeom>
          <a:solidFill>
            <a:srgbClr val="FF6B6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rgbClr val="1A4568"/>
                </a:solidFill>
                <a:latin typeface="Josefin Sans"/>
                <a:ea typeface="Josefin Sans"/>
                <a:cs typeface="Josefin Sans"/>
                <a:sym typeface="Josefin Sans"/>
              </a:rPr>
              <a:t>2</a:t>
            </a:r>
            <a:endParaRPr b="1" sz="2400">
              <a:solidFill>
                <a:srgbClr val="1A4568"/>
              </a:solidFill>
              <a:latin typeface="Josefin Sans"/>
              <a:ea typeface="Josefin Sans"/>
              <a:cs typeface="Josefin Sans"/>
              <a:sym typeface="Josefin Sans"/>
            </a:endParaRPr>
          </a:p>
        </p:txBody>
      </p:sp>
      <p:sp>
        <p:nvSpPr>
          <p:cNvPr id="234" name="Google Shape;234;p29"/>
          <p:cNvSpPr/>
          <p:nvPr/>
        </p:nvSpPr>
        <p:spPr>
          <a:xfrm>
            <a:off x="3982788" y="4122802"/>
            <a:ext cx="777300" cy="777300"/>
          </a:xfrm>
          <a:prstGeom prst="ellipse">
            <a:avLst/>
          </a:prstGeom>
          <a:solidFill>
            <a:srgbClr val="FF6B6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rgbClr val="1A4568"/>
                </a:solidFill>
                <a:latin typeface="Josefin Sans"/>
                <a:ea typeface="Josefin Sans"/>
                <a:cs typeface="Josefin Sans"/>
                <a:sym typeface="Josefin Sans"/>
              </a:rPr>
              <a:t>4</a:t>
            </a:r>
            <a:endParaRPr b="1" sz="2400">
              <a:solidFill>
                <a:srgbClr val="1A4568"/>
              </a:solidFill>
              <a:latin typeface="Josefin Sans"/>
              <a:ea typeface="Josefin Sans"/>
              <a:cs typeface="Josefin Sans"/>
              <a:sym typeface="Josefin Sans"/>
            </a:endParaRPr>
          </a:p>
        </p:txBody>
      </p:sp>
      <p:sp>
        <p:nvSpPr>
          <p:cNvPr id="235" name="Google Shape;235;p29"/>
          <p:cNvSpPr/>
          <p:nvPr/>
        </p:nvSpPr>
        <p:spPr>
          <a:xfrm>
            <a:off x="3982788" y="624949"/>
            <a:ext cx="777300" cy="777300"/>
          </a:xfrm>
          <a:prstGeom prst="ellipse">
            <a:avLst/>
          </a:prstGeom>
          <a:solidFill>
            <a:srgbClr val="FF6B6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rgbClr val="1A4568"/>
                </a:solidFill>
                <a:latin typeface="Josefin Sans"/>
                <a:ea typeface="Josefin Sans"/>
                <a:cs typeface="Josefin Sans"/>
                <a:sym typeface="Josefin Sans"/>
              </a:rPr>
              <a:t>1</a:t>
            </a:r>
            <a:endParaRPr b="1" sz="2400">
              <a:solidFill>
                <a:srgbClr val="1A4568"/>
              </a:solidFill>
              <a:latin typeface="Josefin Sans"/>
              <a:ea typeface="Josefin Sans"/>
              <a:cs typeface="Josefin Sans"/>
              <a:sym typeface="Josefin Sans"/>
            </a:endParaRPr>
          </a:p>
        </p:txBody>
      </p:sp>
      <p:cxnSp>
        <p:nvCxnSpPr>
          <p:cNvPr id="236" name="Google Shape;236;p29"/>
          <p:cNvCxnSpPr>
            <a:stCxn id="235" idx="4"/>
            <a:endCxn id="233" idx="0"/>
          </p:cNvCxnSpPr>
          <p:nvPr/>
        </p:nvCxnSpPr>
        <p:spPr>
          <a:xfrm>
            <a:off x="4371438" y="1402249"/>
            <a:ext cx="0" cy="407100"/>
          </a:xfrm>
          <a:prstGeom prst="straightConnector1">
            <a:avLst/>
          </a:prstGeom>
          <a:noFill/>
          <a:ln cap="flat" cmpd="sng" w="28575">
            <a:solidFill>
              <a:srgbClr val="1A4568"/>
            </a:solidFill>
            <a:prstDash val="solid"/>
            <a:round/>
            <a:headEnd len="med" w="med" type="none"/>
            <a:tailEnd len="med" w="med" type="none"/>
          </a:ln>
        </p:spPr>
      </p:cxnSp>
      <p:cxnSp>
        <p:nvCxnSpPr>
          <p:cNvPr id="237" name="Google Shape;237;p29"/>
          <p:cNvCxnSpPr>
            <a:stCxn id="233" idx="4"/>
            <a:endCxn id="232" idx="0"/>
          </p:cNvCxnSpPr>
          <p:nvPr/>
        </p:nvCxnSpPr>
        <p:spPr>
          <a:xfrm>
            <a:off x="4371438" y="2586762"/>
            <a:ext cx="0" cy="379500"/>
          </a:xfrm>
          <a:prstGeom prst="straightConnector1">
            <a:avLst/>
          </a:prstGeom>
          <a:noFill/>
          <a:ln cap="flat" cmpd="sng" w="28575">
            <a:solidFill>
              <a:srgbClr val="285E89"/>
            </a:solidFill>
            <a:prstDash val="solid"/>
            <a:round/>
            <a:headEnd len="med" w="med" type="none"/>
            <a:tailEnd len="med" w="med" type="none"/>
          </a:ln>
        </p:spPr>
      </p:cxnSp>
      <p:cxnSp>
        <p:nvCxnSpPr>
          <p:cNvPr id="238" name="Google Shape;238;p29"/>
          <p:cNvCxnSpPr>
            <a:stCxn id="232" idx="4"/>
            <a:endCxn id="234" idx="0"/>
          </p:cNvCxnSpPr>
          <p:nvPr/>
        </p:nvCxnSpPr>
        <p:spPr>
          <a:xfrm>
            <a:off x="4371438" y="3743436"/>
            <a:ext cx="0" cy="379500"/>
          </a:xfrm>
          <a:prstGeom prst="straightConnector1">
            <a:avLst/>
          </a:prstGeom>
          <a:noFill/>
          <a:ln cap="flat" cmpd="sng" w="28575">
            <a:solidFill>
              <a:srgbClr val="285E89"/>
            </a:solidFill>
            <a:prstDash val="solid"/>
            <a:round/>
            <a:headEnd len="med" w="med" type="none"/>
            <a:tailEnd len="med" w="med" type="none"/>
          </a:ln>
        </p:spPr>
      </p:cxnSp>
      <p:sp>
        <p:nvSpPr>
          <p:cNvPr id="239" name="Google Shape;239;p29"/>
          <p:cNvSpPr txBox="1"/>
          <p:nvPr/>
        </p:nvSpPr>
        <p:spPr>
          <a:xfrm flipH="1">
            <a:off x="855875" y="4122800"/>
            <a:ext cx="3094200" cy="7773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200">
                <a:solidFill>
                  <a:srgbClr val="285E89"/>
                </a:solidFill>
                <a:latin typeface="Josefin Sans"/>
                <a:ea typeface="Josefin Sans"/>
                <a:cs typeface="Josefin Sans"/>
                <a:sym typeface="Josefin Sans"/>
              </a:rPr>
              <a:t>Uses depth-first approach and prunes trees backward which is different from traditional gradient boosting methods</a:t>
            </a:r>
            <a:endParaRPr sz="1200">
              <a:solidFill>
                <a:srgbClr val="285E89"/>
              </a:solidFill>
              <a:latin typeface="Josefin Sans"/>
              <a:ea typeface="Josefin Sans"/>
              <a:cs typeface="Josefin Sans"/>
              <a:sym typeface="Josefin Sans"/>
            </a:endParaRPr>
          </a:p>
        </p:txBody>
      </p:sp>
      <p:sp>
        <p:nvSpPr>
          <p:cNvPr id="240" name="Google Shape;240;p29"/>
          <p:cNvSpPr txBox="1"/>
          <p:nvPr/>
        </p:nvSpPr>
        <p:spPr>
          <a:xfrm>
            <a:off x="1355675" y="3915875"/>
            <a:ext cx="2583600" cy="4533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b="1" lang="en" sz="1600">
                <a:solidFill>
                  <a:srgbClr val="1A4568"/>
                </a:solidFill>
                <a:latin typeface="Josefin Sans"/>
                <a:ea typeface="Josefin Sans"/>
                <a:cs typeface="Josefin Sans"/>
                <a:sym typeface="Josefin Sans"/>
              </a:rPr>
              <a:t>XGBoost</a:t>
            </a:r>
            <a:endParaRPr b="1" sz="1600">
              <a:solidFill>
                <a:srgbClr val="1A4568"/>
              </a:solidFill>
              <a:latin typeface="Josefin Sans"/>
              <a:ea typeface="Josefin Sans"/>
              <a:cs typeface="Josefin Sans"/>
              <a:sym typeface="Josefin Sans"/>
            </a:endParaRPr>
          </a:p>
        </p:txBody>
      </p:sp>
      <p:sp>
        <p:nvSpPr>
          <p:cNvPr id="241" name="Google Shape;241;p29"/>
          <p:cNvSpPr txBox="1"/>
          <p:nvPr/>
        </p:nvSpPr>
        <p:spPr>
          <a:xfrm flipH="1">
            <a:off x="885275" y="1969413"/>
            <a:ext cx="3035400" cy="864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200">
                <a:solidFill>
                  <a:srgbClr val="285E89"/>
                </a:solidFill>
                <a:latin typeface="Josefin Sans"/>
                <a:ea typeface="Josefin Sans"/>
                <a:cs typeface="Josefin Sans"/>
                <a:sym typeface="Josefin Sans"/>
              </a:rPr>
              <a:t>A rule-based, non-linear model that captures feature interactions well, making it useful for detecting fraud patterns, but prone to overfitting. </a:t>
            </a:r>
            <a:endParaRPr sz="1200">
              <a:solidFill>
                <a:srgbClr val="285E89"/>
              </a:solidFill>
              <a:latin typeface="Josefin Sans"/>
              <a:ea typeface="Josefin Sans"/>
              <a:cs typeface="Josefin Sans"/>
              <a:sym typeface="Josefin Sans"/>
            </a:endParaRPr>
          </a:p>
        </p:txBody>
      </p:sp>
      <p:sp>
        <p:nvSpPr>
          <p:cNvPr id="242" name="Google Shape;242;p29"/>
          <p:cNvSpPr txBox="1"/>
          <p:nvPr/>
        </p:nvSpPr>
        <p:spPr>
          <a:xfrm>
            <a:off x="1300275" y="1760600"/>
            <a:ext cx="2630100" cy="4533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b="1" lang="en" sz="1600">
                <a:solidFill>
                  <a:srgbClr val="1A4568"/>
                </a:solidFill>
                <a:latin typeface="Josefin Sans"/>
                <a:ea typeface="Josefin Sans"/>
                <a:cs typeface="Josefin Sans"/>
                <a:sym typeface="Josefin Sans"/>
              </a:rPr>
              <a:t>Decision Tree</a:t>
            </a:r>
            <a:endParaRPr b="1" sz="1600">
              <a:solidFill>
                <a:srgbClr val="1A4568"/>
              </a:solidFill>
              <a:latin typeface="Josefin Sans"/>
              <a:ea typeface="Josefin Sans"/>
              <a:cs typeface="Josefin Sans"/>
              <a:sym typeface="Josefin Sans"/>
            </a:endParaRPr>
          </a:p>
        </p:txBody>
      </p:sp>
      <p:sp>
        <p:nvSpPr>
          <p:cNvPr id="243" name="Google Shape;243;p29"/>
          <p:cNvSpPr txBox="1"/>
          <p:nvPr/>
        </p:nvSpPr>
        <p:spPr>
          <a:xfrm flipH="1">
            <a:off x="4803625" y="3138575"/>
            <a:ext cx="3035400" cy="77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285E89"/>
                </a:solidFill>
                <a:latin typeface="Josefin Sans"/>
                <a:ea typeface="Josefin Sans"/>
                <a:cs typeface="Josefin Sans"/>
                <a:sym typeface="Josefin Sans"/>
              </a:rPr>
              <a:t>Robust ensemble model, excellent for complex fraud patterns and imbalanced data.</a:t>
            </a:r>
            <a:endParaRPr sz="1200">
              <a:solidFill>
                <a:srgbClr val="285E89"/>
              </a:solidFill>
              <a:latin typeface="Josefin Sans"/>
              <a:ea typeface="Josefin Sans"/>
              <a:cs typeface="Josefin Sans"/>
              <a:sym typeface="Josefin Sans"/>
            </a:endParaRPr>
          </a:p>
        </p:txBody>
      </p:sp>
      <p:sp>
        <p:nvSpPr>
          <p:cNvPr id="244" name="Google Shape;244;p29"/>
          <p:cNvSpPr txBox="1"/>
          <p:nvPr/>
        </p:nvSpPr>
        <p:spPr>
          <a:xfrm>
            <a:off x="4812525" y="2908175"/>
            <a:ext cx="2583600" cy="453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 sz="1600">
                <a:solidFill>
                  <a:srgbClr val="1A4568"/>
                </a:solidFill>
                <a:latin typeface="Josefin Sans"/>
                <a:ea typeface="Josefin Sans"/>
                <a:cs typeface="Josefin Sans"/>
                <a:sym typeface="Josefin Sans"/>
              </a:rPr>
              <a:t>Random Forest</a:t>
            </a:r>
            <a:endParaRPr b="1" sz="1600">
              <a:solidFill>
                <a:srgbClr val="1A4568"/>
              </a:solidFill>
              <a:latin typeface="Josefin Sans"/>
              <a:ea typeface="Josefin Sans"/>
              <a:cs typeface="Josefin Sans"/>
              <a:sym typeface="Josefin Sans"/>
            </a:endParaRPr>
          </a:p>
        </p:txBody>
      </p:sp>
      <p:sp>
        <p:nvSpPr>
          <p:cNvPr id="245" name="Google Shape;245;p29"/>
          <p:cNvSpPr txBox="1"/>
          <p:nvPr/>
        </p:nvSpPr>
        <p:spPr>
          <a:xfrm flipH="1">
            <a:off x="4793775" y="948475"/>
            <a:ext cx="2621100" cy="67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285E89"/>
                </a:solidFill>
                <a:latin typeface="Josefin Sans"/>
                <a:ea typeface="Josefin Sans"/>
                <a:cs typeface="Josefin Sans"/>
                <a:sym typeface="Josefin Sans"/>
              </a:rPr>
              <a:t>Effective for linear patterns but may struggle with non-linear fraud complexities.</a:t>
            </a:r>
            <a:endParaRPr sz="1200">
              <a:solidFill>
                <a:srgbClr val="285E89"/>
              </a:solidFill>
              <a:latin typeface="Josefin Sans"/>
              <a:ea typeface="Josefin Sans"/>
              <a:cs typeface="Josefin Sans"/>
              <a:sym typeface="Josefin Sans"/>
            </a:endParaRPr>
          </a:p>
        </p:txBody>
      </p:sp>
      <p:sp>
        <p:nvSpPr>
          <p:cNvPr id="246" name="Google Shape;246;p29"/>
          <p:cNvSpPr txBox="1"/>
          <p:nvPr/>
        </p:nvSpPr>
        <p:spPr>
          <a:xfrm>
            <a:off x="4812525" y="680925"/>
            <a:ext cx="2583600" cy="453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 sz="1600">
                <a:solidFill>
                  <a:srgbClr val="1A4568"/>
                </a:solidFill>
                <a:latin typeface="Josefin Sans"/>
                <a:ea typeface="Josefin Sans"/>
                <a:cs typeface="Josefin Sans"/>
                <a:sym typeface="Josefin Sans"/>
              </a:rPr>
              <a:t>Logistic Regression</a:t>
            </a:r>
            <a:endParaRPr b="1" sz="1600">
              <a:solidFill>
                <a:srgbClr val="1A4568"/>
              </a:solidFill>
              <a:latin typeface="Josefin Sans"/>
              <a:ea typeface="Josefin Sans"/>
              <a:cs typeface="Josefin Sans"/>
              <a:sym typeface="Josefin Sans"/>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50" name="Shape 250"/>
        <p:cNvGrpSpPr/>
        <p:nvPr/>
      </p:nvGrpSpPr>
      <p:grpSpPr>
        <a:xfrm>
          <a:off x="0" y="0"/>
          <a:ext cx="0" cy="0"/>
          <a:chOff x="0" y="0"/>
          <a:chExt cx="0" cy="0"/>
        </a:xfrm>
      </p:grpSpPr>
      <p:sp>
        <p:nvSpPr>
          <p:cNvPr id="251" name="Google Shape;251;p30"/>
          <p:cNvSpPr txBox="1"/>
          <p:nvPr>
            <p:ph idx="4294967295" type="title"/>
          </p:nvPr>
        </p:nvSpPr>
        <p:spPr>
          <a:xfrm>
            <a:off x="311700" y="190225"/>
            <a:ext cx="8520600" cy="481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SzPts val="990"/>
              <a:buNone/>
            </a:pPr>
            <a:r>
              <a:rPr b="1" lang="en" sz="2500">
                <a:solidFill>
                  <a:schemeClr val="dk2"/>
                </a:solidFill>
                <a:latin typeface="Josefin Sans"/>
                <a:ea typeface="Josefin Sans"/>
                <a:cs typeface="Josefin Sans"/>
                <a:sym typeface="Josefin Sans"/>
              </a:rPr>
              <a:t>Model Comparison</a:t>
            </a:r>
            <a:endParaRPr b="1" sz="2500">
              <a:solidFill>
                <a:schemeClr val="dk2"/>
              </a:solidFill>
              <a:latin typeface="Josefin Sans"/>
              <a:ea typeface="Josefin Sans"/>
              <a:cs typeface="Josefin Sans"/>
              <a:sym typeface="Josefin Sans"/>
            </a:endParaRPr>
          </a:p>
        </p:txBody>
      </p:sp>
      <p:pic>
        <p:nvPicPr>
          <p:cNvPr id="252" name="Google Shape;252;p30"/>
          <p:cNvPicPr preferRelativeResize="0"/>
          <p:nvPr/>
        </p:nvPicPr>
        <p:blipFill rotWithShape="1">
          <a:blip r:embed="rId3">
            <a:alphaModFix/>
          </a:blip>
          <a:srcRect b="0" l="0" r="0" t="0"/>
          <a:stretch/>
        </p:blipFill>
        <p:spPr>
          <a:xfrm>
            <a:off x="8072500" y="110050"/>
            <a:ext cx="989475" cy="169475"/>
          </a:xfrm>
          <a:prstGeom prst="rect">
            <a:avLst/>
          </a:prstGeom>
          <a:noFill/>
          <a:ln>
            <a:noFill/>
          </a:ln>
        </p:spPr>
      </p:pic>
      <p:graphicFrame>
        <p:nvGraphicFramePr>
          <p:cNvPr id="253" name="Google Shape;253;p30"/>
          <p:cNvGraphicFramePr/>
          <p:nvPr/>
        </p:nvGraphicFramePr>
        <p:xfrm>
          <a:off x="347800" y="671425"/>
          <a:ext cx="3000000" cy="3000000"/>
        </p:xfrm>
        <a:graphic>
          <a:graphicData uri="http://schemas.openxmlformats.org/drawingml/2006/table">
            <a:tbl>
              <a:tblPr>
                <a:noFill/>
                <a:tableStyleId>{C9F68BA9-F82A-43F4-95A5-0D272B3327D9}</a:tableStyleId>
              </a:tblPr>
              <a:tblGrid>
                <a:gridCol w="1365750"/>
                <a:gridCol w="1624300"/>
                <a:gridCol w="1699750"/>
                <a:gridCol w="1706975"/>
                <a:gridCol w="1801775"/>
              </a:tblGrid>
              <a:tr h="222200">
                <a:tc>
                  <a:txBody>
                    <a:bodyPr/>
                    <a:lstStyle/>
                    <a:p>
                      <a:pPr indent="0" lvl="0" marL="0" rtl="0" algn="ctr">
                        <a:spcBef>
                          <a:spcPts val="0"/>
                        </a:spcBef>
                        <a:spcAft>
                          <a:spcPts val="0"/>
                        </a:spcAft>
                        <a:buNone/>
                      </a:pPr>
                      <a:r>
                        <a:rPr b="1" lang="en" sz="1200">
                          <a:solidFill>
                            <a:schemeClr val="lt1"/>
                          </a:solidFill>
                          <a:latin typeface="Josefin Sans"/>
                          <a:ea typeface="Josefin Sans"/>
                          <a:cs typeface="Josefin Sans"/>
                          <a:sym typeface="Josefin Sans"/>
                        </a:rPr>
                        <a:t>Metrics</a:t>
                      </a:r>
                      <a:endParaRPr sz="1200">
                        <a:solidFill>
                          <a:schemeClr val="lt1"/>
                        </a:solidFill>
                        <a:latin typeface="Josefin Sans"/>
                        <a:ea typeface="Josefin Sans"/>
                        <a:cs typeface="Josefin Sans"/>
                        <a:sym typeface="Josefin Sans"/>
                      </a:endParaRPr>
                    </a:p>
                  </a:txBody>
                  <a:tcPr marT="91425" marB="91425" marR="91425" marL="91425">
                    <a:lnL cap="flat" cmpd="sng" w="9525">
                      <a:solidFill>
                        <a:srgbClr val="1A4568">
                          <a:alpha val="0"/>
                        </a:srgbClr>
                      </a:solidFill>
                      <a:prstDash val="solid"/>
                      <a:round/>
                      <a:headEnd len="sm" w="sm" type="none"/>
                      <a:tailEnd len="sm" w="sm" type="none"/>
                    </a:lnL>
                    <a:lnR cap="flat" cmpd="sng" w="9525">
                      <a:solidFill>
                        <a:srgbClr val="1A4568">
                          <a:alpha val="0"/>
                        </a:srgbClr>
                      </a:solidFill>
                      <a:prstDash val="solid"/>
                      <a:round/>
                      <a:headEnd len="sm" w="sm" type="none"/>
                      <a:tailEnd len="sm" w="sm" type="none"/>
                    </a:lnR>
                    <a:lnT cap="flat" cmpd="sng" w="9525">
                      <a:solidFill>
                        <a:srgbClr val="1A4568">
                          <a:alpha val="0"/>
                        </a:srgbClr>
                      </a:solidFill>
                      <a:prstDash val="solid"/>
                      <a:round/>
                      <a:headEnd len="sm" w="sm" type="none"/>
                      <a:tailEnd len="sm" w="sm" type="none"/>
                    </a:lnT>
                    <a:lnB cap="flat" cmpd="sng" w="9525">
                      <a:solidFill>
                        <a:schemeClr val="lt2"/>
                      </a:solidFill>
                      <a:prstDash val="solid"/>
                      <a:round/>
                      <a:headEnd len="sm" w="sm" type="none"/>
                      <a:tailEnd len="sm" w="sm" type="none"/>
                    </a:lnB>
                    <a:solidFill>
                      <a:srgbClr val="9DCEDF"/>
                    </a:solidFill>
                  </a:tcPr>
                </a:tc>
                <a:tc>
                  <a:txBody>
                    <a:bodyPr/>
                    <a:lstStyle/>
                    <a:p>
                      <a:pPr indent="0" lvl="0" marL="0" rtl="0" algn="ctr">
                        <a:spcBef>
                          <a:spcPts val="0"/>
                        </a:spcBef>
                        <a:spcAft>
                          <a:spcPts val="0"/>
                        </a:spcAft>
                        <a:buNone/>
                      </a:pPr>
                      <a:r>
                        <a:rPr b="1" lang="en" sz="1100">
                          <a:solidFill>
                            <a:schemeClr val="dk2"/>
                          </a:solidFill>
                          <a:latin typeface="Josefin Sans"/>
                          <a:ea typeface="Josefin Sans"/>
                          <a:cs typeface="Josefin Sans"/>
                          <a:sym typeface="Josefin Sans"/>
                        </a:rPr>
                        <a:t>Logistic Regression</a:t>
                      </a:r>
                      <a:endParaRPr b="1" sz="1200">
                        <a:solidFill>
                          <a:schemeClr val="dk2"/>
                        </a:solidFill>
                        <a:latin typeface="Josefin Sans"/>
                        <a:ea typeface="Josefin Sans"/>
                        <a:cs typeface="Josefin Sans"/>
                        <a:sym typeface="Josefin Sans"/>
                      </a:endParaRPr>
                    </a:p>
                  </a:txBody>
                  <a:tcPr marT="91425" marB="91425" marR="91425" marL="91425">
                    <a:lnL cap="flat" cmpd="sng" w="9525">
                      <a:solidFill>
                        <a:srgbClr val="1A4568">
                          <a:alpha val="0"/>
                        </a:srgbClr>
                      </a:solidFill>
                      <a:prstDash val="solid"/>
                      <a:round/>
                      <a:headEnd len="sm" w="sm" type="none"/>
                      <a:tailEnd len="sm" w="sm" type="none"/>
                    </a:lnL>
                    <a:lnR cap="flat" cmpd="sng" w="9525">
                      <a:solidFill>
                        <a:srgbClr val="1A4568">
                          <a:alpha val="0"/>
                        </a:srgbClr>
                      </a:solidFill>
                      <a:prstDash val="solid"/>
                      <a:round/>
                      <a:headEnd len="sm" w="sm" type="none"/>
                      <a:tailEnd len="sm" w="sm" type="none"/>
                    </a:lnR>
                    <a:lnT cap="flat" cmpd="sng" w="9525">
                      <a:solidFill>
                        <a:srgbClr val="1A4568">
                          <a:alpha val="0"/>
                        </a:srgbClr>
                      </a:solidFill>
                      <a:prstDash val="solid"/>
                      <a:round/>
                      <a:headEnd len="sm" w="sm" type="none"/>
                      <a:tailEnd len="sm" w="sm" type="none"/>
                    </a:lnT>
                    <a:lnB cap="flat" cmpd="sng" w="9525">
                      <a:solidFill>
                        <a:schemeClr val="lt2"/>
                      </a:solidFill>
                      <a:prstDash val="solid"/>
                      <a:round/>
                      <a:headEnd len="sm" w="sm" type="none"/>
                      <a:tailEnd len="sm" w="sm" type="none"/>
                    </a:lnB>
                    <a:solidFill>
                      <a:srgbClr val="9DCEDF"/>
                    </a:solidFill>
                  </a:tcPr>
                </a:tc>
                <a:tc>
                  <a:txBody>
                    <a:bodyPr/>
                    <a:lstStyle/>
                    <a:p>
                      <a:pPr indent="0" lvl="0" marL="0" rtl="0" algn="ctr">
                        <a:spcBef>
                          <a:spcPts val="0"/>
                        </a:spcBef>
                        <a:spcAft>
                          <a:spcPts val="0"/>
                        </a:spcAft>
                        <a:buNone/>
                      </a:pPr>
                      <a:r>
                        <a:rPr b="1" lang="en" sz="1100">
                          <a:solidFill>
                            <a:schemeClr val="dk2"/>
                          </a:solidFill>
                          <a:latin typeface="Josefin Sans"/>
                          <a:ea typeface="Josefin Sans"/>
                          <a:cs typeface="Josefin Sans"/>
                          <a:sym typeface="Josefin Sans"/>
                        </a:rPr>
                        <a:t>XGBoost</a:t>
                      </a:r>
                      <a:endParaRPr b="1" sz="1100">
                        <a:solidFill>
                          <a:schemeClr val="dk2"/>
                        </a:solidFill>
                        <a:latin typeface="Josefin Sans"/>
                        <a:ea typeface="Josefin Sans"/>
                        <a:cs typeface="Josefin Sans"/>
                        <a:sym typeface="Josefin Sans"/>
                      </a:endParaRPr>
                    </a:p>
                  </a:txBody>
                  <a:tcPr marT="91425" marB="91425" marR="91425" marL="91425">
                    <a:lnL cap="flat" cmpd="sng" w="9525">
                      <a:solidFill>
                        <a:srgbClr val="1A4568">
                          <a:alpha val="0"/>
                        </a:srgbClr>
                      </a:solidFill>
                      <a:prstDash val="solid"/>
                      <a:round/>
                      <a:headEnd len="sm" w="sm" type="none"/>
                      <a:tailEnd len="sm" w="sm" type="none"/>
                    </a:lnL>
                    <a:lnR cap="flat" cmpd="sng" w="9525">
                      <a:solidFill>
                        <a:srgbClr val="1A4568">
                          <a:alpha val="0"/>
                        </a:srgbClr>
                      </a:solidFill>
                      <a:prstDash val="solid"/>
                      <a:round/>
                      <a:headEnd len="sm" w="sm" type="none"/>
                      <a:tailEnd len="sm" w="sm" type="none"/>
                    </a:lnR>
                    <a:lnT cap="flat" cmpd="sng" w="9525">
                      <a:solidFill>
                        <a:srgbClr val="1A4568">
                          <a:alpha val="0"/>
                        </a:srgbClr>
                      </a:solidFill>
                      <a:prstDash val="solid"/>
                      <a:round/>
                      <a:headEnd len="sm" w="sm" type="none"/>
                      <a:tailEnd len="sm" w="sm" type="none"/>
                    </a:lnT>
                    <a:lnB cap="flat" cmpd="sng" w="9525">
                      <a:solidFill>
                        <a:schemeClr val="lt2"/>
                      </a:solidFill>
                      <a:prstDash val="solid"/>
                      <a:round/>
                      <a:headEnd len="sm" w="sm" type="none"/>
                      <a:tailEnd len="sm" w="sm" type="none"/>
                    </a:lnB>
                    <a:solidFill>
                      <a:srgbClr val="9DCEDF"/>
                    </a:solidFill>
                  </a:tcPr>
                </a:tc>
                <a:tc>
                  <a:txBody>
                    <a:bodyPr/>
                    <a:lstStyle/>
                    <a:p>
                      <a:pPr indent="0" lvl="0" marL="0" rtl="0" algn="ctr">
                        <a:spcBef>
                          <a:spcPts val="0"/>
                        </a:spcBef>
                        <a:spcAft>
                          <a:spcPts val="0"/>
                        </a:spcAft>
                        <a:buNone/>
                      </a:pPr>
                      <a:r>
                        <a:rPr b="1" lang="en" sz="1200">
                          <a:solidFill>
                            <a:schemeClr val="dk2"/>
                          </a:solidFill>
                          <a:latin typeface="Josefin Sans"/>
                          <a:ea typeface="Josefin Sans"/>
                          <a:cs typeface="Josefin Sans"/>
                          <a:sym typeface="Josefin Sans"/>
                        </a:rPr>
                        <a:t>Decision Tree</a:t>
                      </a:r>
                      <a:endParaRPr b="1" sz="1200">
                        <a:solidFill>
                          <a:schemeClr val="dk2"/>
                        </a:solidFill>
                        <a:latin typeface="Josefin Sans"/>
                        <a:ea typeface="Josefin Sans"/>
                        <a:cs typeface="Josefin Sans"/>
                        <a:sym typeface="Josefin Sans"/>
                      </a:endParaRPr>
                    </a:p>
                  </a:txBody>
                  <a:tcPr marT="91425" marB="91425" marR="91425" marL="91425">
                    <a:lnL cap="flat" cmpd="sng" w="9525">
                      <a:solidFill>
                        <a:srgbClr val="1A4568">
                          <a:alpha val="0"/>
                        </a:srgbClr>
                      </a:solidFill>
                      <a:prstDash val="solid"/>
                      <a:round/>
                      <a:headEnd len="sm" w="sm" type="none"/>
                      <a:tailEnd len="sm" w="sm" type="none"/>
                    </a:lnL>
                    <a:lnR cap="flat" cmpd="sng" w="9525">
                      <a:solidFill>
                        <a:srgbClr val="1A4568">
                          <a:alpha val="0"/>
                        </a:srgbClr>
                      </a:solidFill>
                      <a:prstDash val="solid"/>
                      <a:round/>
                      <a:headEnd len="sm" w="sm" type="none"/>
                      <a:tailEnd len="sm" w="sm" type="none"/>
                    </a:lnR>
                    <a:lnT cap="flat" cmpd="sng" w="9525">
                      <a:solidFill>
                        <a:srgbClr val="1A4568">
                          <a:alpha val="0"/>
                        </a:srgbClr>
                      </a:solidFill>
                      <a:prstDash val="solid"/>
                      <a:round/>
                      <a:headEnd len="sm" w="sm" type="none"/>
                      <a:tailEnd len="sm" w="sm" type="none"/>
                    </a:lnT>
                    <a:lnB cap="flat" cmpd="sng" w="9525">
                      <a:solidFill>
                        <a:schemeClr val="lt2"/>
                      </a:solidFill>
                      <a:prstDash val="solid"/>
                      <a:round/>
                      <a:headEnd len="sm" w="sm" type="none"/>
                      <a:tailEnd len="sm" w="sm" type="none"/>
                    </a:lnB>
                    <a:solidFill>
                      <a:srgbClr val="9DCEDF"/>
                    </a:solidFill>
                  </a:tcPr>
                </a:tc>
                <a:tc>
                  <a:txBody>
                    <a:bodyPr/>
                    <a:lstStyle/>
                    <a:p>
                      <a:pPr indent="0" lvl="0" marL="0" rtl="0" algn="ctr">
                        <a:spcBef>
                          <a:spcPts val="0"/>
                        </a:spcBef>
                        <a:spcAft>
                          <a:spcPts val="0"/>
                        </a:spcAft>
                        <a:buNone/>
                      </a:pPr>
                      <a:r>
                        <a:rPr b="1" lang="en" sz="1200">
                          <a:solidFill>
                            <a:schemeClr val="dk2"/>
                          </a:solidFill>
                          <a:latin typeface="Josefin Sans"/>
                          <a:ea typeface="Josefin Sans"/>
                          <a:cs typeface="Josefin Sans"/>
                          <a:sym typeface="Josefin Sans"/>
                        </a:rPr>
                        <a:t>Random Forest</a:t>
                      </a:r>
                      <a:endParaRPr b="1" sz="1200">
                        <a:solidFill>
                          <a:schemeClr val="dk2"/>
                        </a:solidFill>
                        <a:latin typeface="Josefin Sans"/>
                        <a:ea typeface="Josefin Sans"/>
                        <a:cs typeface="Josefin Sans"/>
                        <a:sym typeface="Josefin Sans"/>
                      </a:endParaRPr>
                    </a:p>
                  </a:txBody>
                  <a:tcPr marT="91425" marB="91425" marR="91425" marL="91425">
                    <a:lnL cap="flat" cmpd="sng" w="9525">
                      <a:solidFill>
                        <a:srgbClr val="1A4568">
                          <a:alpha val="0"/>
                        </a:srgbClr>
                      </a:solidFill>
                      <a:prstDash val="solid"/>
                      <a:round/>
                      <a:headEnd len="sm" w="sm" type="none"/>
                      <a:tailEnd len="sm" w="sm" type="none"/>
                    </a:lnL>
                    <a:lnR cap="flat" cmpd="sng" w="9525">
                      <a:solidFill>
                        <a:srgbClr val="1A4568">
                          <a:alpha val="0"/>
                        </a:srgbClr>
                      </a:solidFill>
                      <a:prstDash val="solid"/>
                      <a:round/>
                      <a:headEnd len="sm" w="sm" type="none"/>
                      <a:tailEnd len="sm" w="sm" type="none"/>
                    </a:lnR>
                    <a:lnT cap="flat" cmpd="sng" w="9525">
                      <a:solidFill>
                        <a:srgbClr val="1A4568">
                          <a:alpha val="0"/>
                        </a:srgbClr>
                      </a:solidFill>
                      <a:prstDash val="solid"/>
                      <a:round/>
                      <a:headEnd len="sm" w="sm" type="none"/>
                      <a:tailEnd len="sm" w="sm" type="none"/>
                    </a:lnT>
                    <a:lnB cap="flat" cmpd="sng" w="9525">
                      <a:solidFill>
                        <a:schemeClr val="lt2"/>
                      </a:solidFill>
                      <a:prstDash val="solid"/>
                      <a:round/>
                      <a:headEnd len="sm" w="sm" type="none"/>
                      <a:tailEnd len="sm" w="sm" type="none"/>
                    </a:lnB>
                    <a:solidFill>
                      <a:srgbClr val="9DCEDF"/>
                    </a:solidFill>
                  </a:tcPr>
                </a:tc>
              </a:tr>
              <a:tr h="222200">
                <a:tc>
                  <a:txBody>
                    <a:bodyPr/>
                    <a:lstStyle/>
                    <a:p>
                      <a:pPr indent="0" lvl="0" marL="0" rtl="0" algn="ctr">
                        <a:spcBef>
                          <a:spcPts val="0"/>
                        </a:spcBef>
                        <a:spcAft>
                          <a:spcPts val="0"/>
                        </a:spcAft>
                        <a:buNone/>
                      </a:pPr>
                      <a:r>
                        <a:rPr b="1" lang="en" sz="1200">
                          <a:solidFill>
                            <a:srgbClr val="FFFFFF"/>
                          </a:solidFill>
                          <a:latin typeface="Josefin Sans"/>
                          <a:ea typeface="Josefin Sans"/>
                          <a:cs typeface="Josefin Sans"/>
                          <a:sym typeface="Josefin Sans"/>
                        </a:rPr>
                        <a:t>Precision</a:t>
                      </a:r>
                      <a:endParaRPr b="1" sz="1200">
                        <a:solidFill>
                          <a:srgbClr val="FFFFFF"/>
                        </a:solidFill>
                        <a:latin typeface="Josefin Sans"/>
                        <a:ea typeface="Josefin Sans"/>
                        <a:cs typeface="Josefin Sans"/>
                        <a:sym typeface="Josefin Sans"/>
                      </a:endParaRPr>
                    </a:p>
                  </a:txBody>
                  <a:tcPr marT="91425" marB="9142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rgbClr val="285E89"/>
                    </a:solidFill>
                  </a:tcPr>
                </a:tc>
                <a:tc>
                  <a:txBody>
                    <a:bodyPr/>
                    <a:lstStyle/>
                    <a:p>
                      <a:pPr indent="0" lvl="0" marL="0" rtl="0" algn="l">
                        <a:spcBef>
                          <a:spcPts val="0"/>
                        </a:spcBef>
                        <a:spcAft>
                          <a:spcPts val="0"/>
                        </a:spcAft>
                        <a:buNone/>
                      </a:pPr>
                      <a:r>
                        <a:rPr lang="en" sz="1200">
                          <a:latin typeface="Josefin Sans"/>
                          <a:ea typeface="Josefin Sans"/>
                          <a:cs typeface="Josefin Sans"/>
                          <a:sym typeface="Josefin Sans"/>
                        </a:rPr>
                        <a:t>0.8512</a:t>
                      </a:r>
                      <a:endParaRPr sz="1200">
                        <a:latin typeface="Josefin Sans"/>
                        <a:ea typeface="Josefin Sans"/>
                        <a:cs typeface="Josefin Sans"/>
                        <a:sym typeface="Josefin Sans"/>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rPr lang="en" sz="1200">
                          <a:latin typeface="Josefin Sans"/>
                          <a:ea typeface="Josefin Sans"/>
                          <a:cs typeface="Josefin Sans"/>
                          <a:sym typeface="Josefin Sans"/>
                        </a:rPr>
                        <a:t>0.9169</a:t>
                      </a:r>
                      <a:endParaRPr sz="1200">
                        <a:latin typeface="Josefin Sans"/>
                        <a:ea typeface="Josefin Sans"/>
                        <a:cs typeface="Josefin Sans"/>
                        <a:sym typeface="Josefin Sans"/>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rPr lang="en" sz="1200">
                          <a:latin typeface="Josefin Sans"/>
                          <a:ea typeface="Josefin Sans"/>
                          <a:cs typeface="Josefin Sans"/>
                          <a:sym typeface="Josefin Sans"/>
                        </a:rPr>
                        <a:t>0.5205</a:t>
                      </a:r>
                      <a:endParaRPr sz="1200">
                        <a:latin typeface="Josefin Sans"/>
                        <a:ea typeface="Josefin Sans"/>
                        <a:cs typeface="Josefin Sans"/>
                        <a:sym typeface="Josefin Sans"/>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rPr lang="en" sz="1200">
                          <a:latin typeface="Josefin Sans"/>
                          <a:ea typeface="Josefin Sans"/>
                          <a:cs typeface="Josefin Sans"/>
                          <a:sym typeface="Josefin Sans"/>
                        </a:rPr>
                        <a:t>0.9508</a:t>
                      </a:r>
                      <a:endParaRPr sz="1200">
                        <a:latin typeface="Josefin Sans"/>
                        <a:ea typeface="Josefin Sans"/>
                        <a:cs typeface="Josefin Sans"/>
                        <a:sym typeface="Josefin Sans"/>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rgbClr val="EFEFEF"/>
                    </a:solidFill>
                  </a:tcPr>
                </a:tc>
              </a:tr>
              <a:tr h="222200">
                <a:tc>
                  <a:txBody>
                    <a:bodyPr/>
                    <a:lstStyle/>
                    <a:p>
                      <a:pPr indent="0" lvl="0" marL="0" rtl="0" algn="ctr">
                        <a:spcBef>
                          <a:spcPts val="0"/>
                        </a:spcBef>
                        <a:spcAft>
                          <a:spcPts val="0"/>
                        </a:spcAft>
                        <a:buNone/>
                      </a:pPr>
                      <a:r>
                        <a:rPr b="1" lang="en" sz="1200">
                          <a:solidFill>
                            <a:srgbClr val="FFFFFF"/>
                          </a:solidFill>
                          <a:latin typeface="Josefin Sans"/>
                          <a:ea typeface="Josefin Sans"/>
                          <a:cs typeface="Josefin Sans"/>
                          <a:sym typeface="Josefin Sans"/>
                        </a:rPr>
                        <a:t>Recall</a:t>
                      </a:r>
                      <a:endParaRPr b="1" sz="1200">
                        <a:solidFill>
                          <a:srgbClr val="FFFFFF"/>
                        </a:solidFill>
                        <a:latin typeface="Josefin Sans"/>
                        <a:ea typeface="Josefin Sans"/>
                        <a:cs typeface="Josefin Sans"/>
                        <a:sym typeface="Josefin Sans"/>
                      </a:endParaRPr>
                    </a:p>
                  </a:txBody>
                  <a:tcPr marT="91425" marB="9142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rgbClr val="285E89"/>
                    </a:solidFill>
                  </a:tcPr>
                </a:tc>
                <a:tc>
                  <a:txBody>
                    <a:bodyPr/>
                    <a:lstStyle/>
                    <a:p>
                      <a:pPr indent="0" lvl="0" marL="0" rtl="0" algn="l">
                        <a:spcBef>
                          <a:spcPts val="0"/>
                        </a:spcBef>
                        <a:spcAft>
                          <a:spcPts val="0"/>
                        </a:spcAft>
                        <a:buNone/>
                      </a:pPr>
                      <a:r>
                        <a:rPr lang="en" sz="1200">
                          <a:latin typeface="Josefin Sans"/>
                          <a:ea typeface="Josefin Sans"/>
                          <a:cs typeface="Josefin Sans"/>
                          <a:sym typeface="Josefin Sans"/>
                        </a:rPr>
                        <a:t>0.2265</a:t>
                      </a:r>
                      <a:endParaRPr sz="1200">
                        <a:latin typeface="Josefin Sans"/>
                        <a:ea typeface="Josefin Sans"/>
                        <a:cs typeface="Josefin Sans"/>
                        <a:sym typeface="Josefin Sans"/>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rPr lang="en" sz="1200">
                          <a:latin typeface="Josefin Sans"/>
                          <a:ea typeface="Josefin Sans"/>
                          <a:cs typeface="Josefin Sans"/>
                          <a:sym typeface="Josefin Sans"/>
                        </a:rPr>
                        <a:t>0.4861</a:t>
                      </a:r>
                      <a:endParaRPr sz="1200">
                        <a:latin typeface="Josefin Sans"/>
                        <a:ea typeface="Josefin Sans"/>
                        <a:cs typeface="Josefin Sans"/>
                        <a:sym typeface="Josefin Sans"/>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rPr lang="en" sz="1200">
                          <a:latin typeface="Josefin Sans"/>
                          <a:ea typeface="Josefin Sans"/>
                          <a:cs typeface="Josefin Sans"/>
                          <a:sym typeface="Josefin Sans"/>
                        </a:rPr>
                        <a:t>0.5829</a:t>
                      </a:r>
                      <a:endParaRPr sz="1200">
                        <a:latin typeface="Josefin Sans"/>
                        <a:ea typeface="Josefin Sans"/>
                        <a:cs typeface="Josefin Sans"/>
                        <a:sym typeface="Josefin Sans"/>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rPr lang="en" sz="1200">
                          <a:latin typeface="Josefin Sans"/>
                          <a:ea typeface="Josefin Sans"/>
                          <a:cs typeface="Josefin Sans"/>
                          <a:sym typeface="Josefin Sans"/>
                        </a:rPr>
                        <a:t>0.4394</a:t>
                      </a:r>
                      <a:endParaRPr sz="1200">
                        <a:latin typeface="Josefin Sans"/>
                        <a:ea typeface="Josefin Sans"/>
                        <a:cs typeface="Josefin Sans"/>
                        <a:sym typeface="Josefin Sans"/>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rgbClr val="EFEFEF"/>
                    </a:solidFill>
                  </a:tcPr>
                </a:tc>
              </a:tr>
              <a:tr h="222200">
                <a:tc>
                  <a:txBody>
                    <a:bodyPr/>
                    <a:lstStyle/>
                    <a:p>
                      <a:pPr indent="0" lvl="0" marL="0" rtl="0" algn="ctr">
                        <a:spcBef>
                          <a:spcPts val="0"/>
                        </a:spcBef>
                        <a:spcAft>
                          <a:spcPts val="0"/>
                        </a:spcAft>
                        <a:buNone/>
                      </a:pPr>
                      <a:r>
                        <a:rPr b="1" lang="en" sz="1200">
                          <a:solidFill>
                            <a:srgbClr val="FFFFFF"/>
                          </a:solidFill>
                          <a:latin typeface="Josefin Sans"/>
                          <a:ea typeface="Josefin Sans"/>
                          <a:cs typeface="Josefin Sans"/>
                          <a:sym typeface="Josefin Sans"/>
                        </a:rPr>
                        <a:t>F1-Score</a:t>
                      </a:r>
                      <a:endParaRPr b="1" sz="1200">
                        <a:solidFill>
                          <a:srgbClr val="FFFFFF"/>
                        </a:solidFill>
                        <a:latin typeface="Josefin Sans"/>
                        <a:ea typeface="Josefin Sans"/>
                        <a:cs typeface="Josefin Sans"/>
                        <a:sym typeface="Josefin Sans"/>
                      </a:endParaRPr>
                    </a:p>
                  </a:txBody>
                  <a:tcPr marT="91425" marB="9142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rgbClr val="285E89"/>
                    </a:solidFill>
                  </a:tcPr>
                </a:tc>
                <a:tc>
                  <a:txBody>
                    <a:bodyPr/>
                    <a:lstStyle/>
                    <a:p>
                      <a:pPr indent="0" lvl="0" marL="0" rtl="0" algn="l">
                        <a:spcBef>
                          <a:spcPts val="0"/>
                        </a:spcBef>
                        <a:spcAft>
                          <a:spcPts val="0"/>
                        </a:spcAft>
                        <a:buNone/>
                      </a:pPr>
                      <a:r>
                        <a:rPr lang="en" sz="1200">
                          <a:latin typeface="Josefin Sans"/>
                          <a:ea typeface="Josefin Sans"/>
                          <a:cs typeface="Josefin Sans"/>
                          <a:sym typeface="Josefin Sans"/>
                        </a:rPr>
                        <a:t>0.3578</a:t>
                      </a:r>
                      <a:endParaRPr sz="1200">
                        <a:latin typeface="Josefin Sans"/>
                        <a:ea typeface="Josefin Sans"/>
                        <a:cs typeface="Josefin Sans"/>
                        <a:sym typeface="Josefin Sans"/>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rPr lang="en" sz="1200">
                          <a:latin typeface="Josefin Sans"/>
                          <a:ea typeface="Josefin Sans"/>
                          <a:cs typeface="Josefin Sans"/>
                          <a:sym typeface="Josefin Sans"/>
                        </a:rPr>
                        <a:t>0.6353</a:t>
                      </a:r>
                      <a:endParaRPr sz="1200">
                        <a:latin typeface="Josefin Sans"/>
                        <a:ea typeface="Josefin Sans"/>
                        <a:cs typeface="Josefin Sans"/>
                        <a:sym typeface="Josefin Sans"/>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rPr lang="en" sz="1200">
                          <a:latin typeface="Josefin Sans"/>
                          <a:ea typeface="Josefin Sans"/>
                          <a:cs typeface="Josefin Sans"/>
                          <a:sym typeface="Josefin Sans"/>
                        </a:rPr>
                        <a:t>0.5499</a:t>
                      </a:r>
                      <a:endParaRPr sz="1200">
                        <a:latin typeface="Josefin Sans"/>
                        <a:ea typeface="Josefin Sans"/>
                        <a:cs typeface="Josefin Sans"/>
                        <a:sym typeface="Josefin Sans"/>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rPr lang="en" sz="1200">
                          <a:latin typeface="Josefin Sans"/>
                          <a:ea typeface="Josefin Sans"/>
                          <a:cs typeface="Josefin Sans"/>
                          <a:sym typeface="Josefin Sans"/>
                        </a:rPr>
                        <a:t>0.6010</a:t>
                      </a:r>
                      <a:endParaRPr sz="1200">
                        <a:latin typeface="Josefin Sans"/>
                        <a:ea typeface="Josefin Sans"/>
                        <a:cs typeface="Josefin Sans"/>
                        <a:sym typeface="Josefin Sans"/>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rgbClr val="EFEFEF"/>
                    </a:solidFill>
                  </a:tcPr>
                </a:tc>
              </a:tr>
              <a:tr h="222200">
                <a:tc>
                  <a:txBody>
                    <a:bodyPr/>
                    <a:lstStyle/>
                    <a:p>
                      <a:pPr indent="0" lvl="0" marL="0" rtl="0" algn="ctr">
                        <a:spcBef>
                          <a:spcPts val="0"/>
                        </a:spcBef>
                        <a:spcAft>
                          <a:spcPts val="0"/>
                        </a:spcAft>
                        <a:buNone/>
                      </a:pPr>
                      <a:r>
                        <a:rPr b="1" lang="en" sz="1200">
                          <a:solidFill>
                            <a:srgbClr val="FFFFFF"/>
                          </a:solidFill>
                          <a:latin typeface="Josefin Sans"/>
                          <a:ea typeface="Josefin Sans"/>
                          <a:cs typeface="Josefin Sans"/>
                          <a:sym typeface="Josefin Sans"/>
                        </a:rPr>
                        <a:t>Accuracy</a:t>
                      </a:r>
                      <a:endParaRPr b="1" sz="1200">
                        <a:solidFill>
                          <a:srgbClr val="FFFFFF"/>
                        </a:solidFill>
                        <a:latin typeface="Josefin Sans"/>
                        <a:ea typeface="Josefin Sans"/>
                        <a:cs typeface="Josefin Sans"/>
                        <a:sym typeface="Josefin Sans"/>
                      </a:endParaRPr>
                    </a:p>
                  </a:txBody>
                  <a:tcPr marT="91425" marB="9142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rgbClr val="285E89"/>
                    </a:solidFill>
                  </a:tcPr>
                </a:tc>
                <a:tc>
                  <a:txBody>
                    <a:bodyPr/>
                    <a:lstStyle/>
                    <a:p>
                      <a:pPr indent="0" lvl="0" marL="0" marR="0" rtl="0" algn="l">
                        <a:lnSpc>
                          <a:spcPct val="100000"/>
                        </a:lnSpc>
                        <a:spcBef>
                          <a:spcPts val="0"/>
                        </a:spcBef>
                        <a:spcAft>
                          <a:spcPts val="0"/>
                        </a:spcAft>
                        <a:buNone/>
                      </a:pPr>
                      <a:r>
                        <a:rPr lang="en" sz="1200">
                          <a:latin typeface="Josefin Sans"/>
                          <a:ea typeface="Josefin Sans"/>
                          <a:cs typeface="Josefin Sans"/>
                          <a:sym typeface="Josefin Sans"/>
                        </a:rPr>
                        <a:t>0.9708</a:t>
                      </a:r>
                      <a:endParaRPr sz="1200">
                        <a:latin typeface="Josefin Sans"/>
                        <a:ea typeface="Josefin Sans"/>
                        <a:cs typeface="Josefin Sans"/>
                        <a:sym typeface="Josefin Sans"/>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rPr lang="en" sz="1200">
                          <a:latin typeface="Josefin Sans"/>
                          <a:ea typeface="Josefin Sans"/>
                          <a:cs typeface="Josefin Sans"/>
                          <a:sym typeface="Josefin Sans"/>
                        </a:rPr>
                        <a:t>0.9800</a:t>
                      </a:r>
                      <a:endParaRPr sz="1200">
                        <a:latin typeface="Josefin Sans"/>
                        <a:ea typeface="Josefin Sans"/>
                        <a:cs typeface="Josefin Sans"/>
                        <a:sym typeface="Josefin Sans"/>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rPr lang="en" sz="1200">
                          <a:latin typeface="Josefin Sans"/>
                          <a:ea typeface="Josefin Sans"/>
                          <a:cs typeface="Josefin Sans"/>
                          <a:sym typeface="Josefin Sans"/>
                        </a:rPr>
                        <a:t>0.9666</a:t>
                      </a:r>
                      <a:endParaRPr sz="1200">
                        <a:latin typeface="Josefin Sans"/>
                        <a:ea typeface="Josefin Sans"/>
                        <a:cs typeface="Josefin Sans"/>
                        <a:sym typeface="Josefin Sans"/>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rPr lang="en" sz="1200">
                          <a:latin typeface="Josefin Sans"/>
                          <a:ea typeface="Josefin Sans"/>
                          <a:cs typeface="Josefin Sans"/>
                          <a:sym typeface="Josefin Sans"/>
                        </a:rPr>
                        <a:t>0.97.96</a:t>
                      </a:r>
                      <a:endParaRPr sz="1200">
                        <a:latin typeface="Josefin Sans"/>
                        <a:ea typeface="Josefin Sans"/>
                        <a:cs typeface="Josefin Sans"/>
                        <a:sym typeface="Josefin Sans"/>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rgbClr val="EFEFEF"/>
                    </a:solidFill>
                  </a:tcPr>
                </a:tc>
              </a:tr>
              <a:tr h="222200">
                <a:tc>
                  <a:txBody>
                    <a:bodyPr/>
                    <a:lstStyle/>
                    <a:p>
                      <a:pPr indent="0" lvl="0" marL="0" rtl="0" algn="ctr">
                        <a:spcBef>
                          <a:spcPts val="0"/>
                        </a:spcBef>
                        <a:spcAft>
                          <a:spcPts val="0"/>
                        </a:spcAft>
                        <a:buNone/>
                      </a:pPr>
                      <a:r>
                        <a:rPr b="1" lang="en" sz="1200">
                          <a:solidFill>
                            <a:srgbClr val="FFFFFF"/>
                          </a:solidFill>
                          <a:latin typeface="Josefin Sans"/>
                          <a:ea typeface="Josefin Sans"/>
                          <a:cs typeface="Josefin Sans"/>
                          <a:sym typeface="Josefin Sans"/>
                        </a:rPr>
                        <a:t>AUC-ROC</a:t>
                      </a:r>
                      <a:endParaRPr b="1" sz="1200">
                        <a:solidFill>
                          <a:srgbClr val="FFFFFF"/>
                        </a:solidFill>
                        <a:latin typeface="Josefin Sans"/>
                        <a:ea typeface="Josefin Sans"/>
                        <a:cs typeface="Josefin Sans"/>
                        <a:sym typeface="Josefin Sans"/>
                      </a:endParaRPr>
                    </a:p>
                  </a:txBody>
                  <a:tcPr marT="91425" marB="9142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rgbClr val="285E89"/>
                    </a:solidFill>
                  </a:tcPr>
                </a:tc>
                <a:tc>
                  <a:txBody>
                    <a:bodyPr/>
                    <a:lstStyle/>
                    <a:p>
                      <a:pPr indent="0" lvl="0" marL="0" rtl="0" algn="l">
                        <a:spcBef>
                          <a:spcPts val="0"/>
                        </a:spcBef>
                        <a:spcAft>
                          <a:spcPts val="0"/>
                        </a:spcAft>
                        <a:buNone/>
                      </a:pPr>
                      <a:r>
                        <a:rPr lang="en" sz="1200">
                          <a:latin typeface="Josefin Sans"/>
                          <a:ea typeface="Josefin Sans"/>
                          <a:cs typeface="Josefin Sans"/>
                          <a:sym typeface="Josefin Sans"/>
                        </a:rPr>
                        <a:t>0.8515</a:t>
                      </a:r>
                      <a:endParaRPr sz="1200">
                        <a:latin typeface="Josefin Sans"/>
                        <a:ea typeface="Josefin Sans"/>
                        <a:cs typeface="Josefin Sans"/>
                        <a:sym typeface="Josefin Sans"/>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rPr lang="en" sz="1200">
                          <a:latin typeface="Josefin Sans"/>
                          <a:ea typeface="Josefin Sans"/>
                          <a:cs typeface="Josefin Sans"/>
                          <a:sym typeface="Josefin Sans"/>
                        </a:rPr>
                        <a:t>0.9408</a:t>
                      </a:r>
                      <a:endParaRPr sz="1200">
                        <a:latin typeface="Josefin Sans"/>
                        <a:ea typeface="Josefin Sans"/>
                        <a:cs typeface="Josefin Sans"/>
                        <a:sym typeface="Josefin Sans"/>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rPr lang="en" sz="1200">
                          <a:latin typeface="Josefin Sans"/>
                          <a:ea typeface="Josefin Sans"/>
                          <a:cs typeface="Josefin Sans"/>
                          <a:sym typeface="Josefin Sans"/>
                        </a:rPr>
                        <a:t>0.7817</a:t>
                      </a:r>
                      <a:endParaRPr sz="1200">
                        <a:latin typeface="Josefin Sans"/>
                        <a:ea typeface="Josefin Sans"/>
                        <a:cs typeface="Josefin Sans"/>
                        <a:sym typeface="Josefin Sans"/>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rPr lang="en" sz="1200">
                          <a:latin typeface="Josefin Sans"/>
                          <a:ea typeface="Josefin Sans"/>
                          <a:cs typeface="Josefin Sans"/>
                          <a:sym typeface="Josefin Sans"/>
                        </a:rPr>
                        <a:t>0.9407</a:t>
                      </a:r>
                      <a:endParaRPr sz="1200">
                        <a:latin typeface="Josefin Sans"/>
                        <a:ea typeface="Josefin Sans"/>
                        <a:cs typeface="Josefin Sans"/>
                        <a:sym typeface="Josefin Sans"/>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rgbClr val="EFEFEF"/>
                    </a:solidFill>
                  </a:tcPr>
                </a:tc>
              </a:tr>
            </a:tbl>
          </a:graphicData>
        </a:graphic>
      </p:graphicFrame>
      <p:grpSp>
        <p:nvGrpSpPr>
          <p:cNvPr id="254" name="Google Shape;254;p30"/>
          <p:cNvGrpSpPr/>
          <p:nvPr/>
        </p:nvGrpSpPr>
        <p:grpSpPr>
          <a:xfrm>
            <a:off x="6827147" y="3003325"/>
            <a:ext cx="2131782" cy="2138918"/>
            <a:chOff x="3585319" y="1831699"/>
            <a:chExt cx="2174400" cy="2181679"/>
          </a:xfrm>
        </p:grpSpPr>
        <p:pic>
          <p:nvPicPr>
            <p:cNvPr id="255" name="Google Shape;255;p30"/>
            <p:cNvPicPr preferRelativeResize="0"/>
            <p:nvPr/>
          </p:nvPicPr>
          <p:blipFill>
            <a:blip r:embed="rId4">
              <a:alphaModFix/>
            </a:blip>
            <a:stretch>
              <a:fillRect/>
            </a:stretch>
          </p:blipFill>
          <p:spPr>
            <a:xfrm>
              <a:off x="3585323" y="1831699"/>
              <a:ext cx="1862454" cy="1917024"/>
            </a:xfrm>
            <a:prstGeom prst="rect">
              <a:avLst/>
            </a:prstGeom>
            <a:noFill/>
            <a:ln>
              <a:noFill/>
            </a:ln>
          </p:spPr>
        </p:pic>
        <p:sp>
          <p:nvSpPr>
            <p:cNvPr id="256" name="Google Shape;256;p30"/>
            <p:cNvSpPr txBox="1"/>
            <p:nvPr/>
          </p:nvSpPr>
          <p:spPr>
            <a:xfrm>
              <a:off x="3585319" y="3636578"/>
              <a:ext cx="2174400" cy="376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2"/>
                  </a:solidFill>
                  <a:latin typeface="Roboto"/>
                  <a:ea typeface="Roboto"/>
                  <a:cs typeface="Roboto"/>
                  <a:sym typeface="Roboto"/>
                </a:rPr>
                <a:t>ROC for the Random Forest</a:t>
              </a:r>
              <a:endParaRPr sz="1200">
                <a:solidFill>
                  <a:schemeClr val="dk2"/>
                </a:solidFill>
                <a:latin typeface="Roboto"/>
                <a:ea typeface="Roboto"/>
                <a:cs typeface="Roboto"/>
                <a:sym typeface="Roboto"/>
              </a:endParaRPr>
            </a:p>
          </p:txBody>
        </p:sp>
      </p:grpSp>
      <p:grpSp>
        <p:nvGrpSpPr>
          <p:cNvPr id="257" name="Google Shape;257;p30"/>
          <p:cNvGrpSpPr/>
          <p:nvPr/>
        </p:nvGrpSpPr>
        <p:grpSpPr>
          <a:xfrm>
            <a:off x="2693475" y="3105825"/>
            <a:ext cx="1937700" cy="2075600"/>
            <a:chOff x="2595500" y="865825"/>
            <a:chExt cx="1937700" cy="2075600"/>
          </a:xfrm>
        </p:grpSpPr>
        <p:pic>
          <p:nvPicPr>
            <p:cNvPr id="258" name="Google Shape;258;p30"/>
            <p:cNvPicPr preferRelativeResize="0"/>
            <p:nvPr/>
          </p:nvPicPr>
          <p:blipFill rotWithShape="1">
            <a:blip r:embed="rId5">
              <a:alphaModFix/>
            </a:blip>
            <a:srcRect b="0" l="2997" r="0" t="11715"/>
            <a:stretch/>
          </p:blipFill>
          <p:spPr>
            <a:xfrm>
              <a:off x="2595500" y="865825"/>
              <a:ext cx="1745099" cy="1706300"/>
            </a:xfrm>
            <a:prstGeom prst="rect">
              <a:avLst/>
            </a:prstGeom>
            <a:noFill/>
            <a:ln>
              <a:noFill/>
            </a:ln>
          </p:spPr>
        </p:pic>
        <p:sp>
          <p:nvSpPr>
            <p:cNvPr id="259" name="Google Shape;259;p30"/>
            <p:cNvSpPr txBox="1"/>
            <p:nvPr/>
          </p:nvSpPr>
          <p:spPr>
            <a:xfrm>
              <a:off x="2595500" y="2572125"/>
              <a:ext cx="19377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2"/>
                  </a:solidFill>
                  <a:latin typeface="Roboto"/>
                  <a:ea typeface="Roboto"/>
                  <a:cs typeface="Roboto"/>
                  <a:sym typeface="Roboto"/>
                </a:rPr>
                <a:t>ROC for the XGBoost</a:t>
              </a:r>
              <a:endParaRPr sz="1200">
                <a:solidFill>
                  <a:schemeClr val="dk2"/>
                </a:solidFill>
                <a:latin typeface="Roboto"/>
                <a:ea typeface="Roboto"/>
                <a:cs typeface="Roboto"/>
                <a:sym typeface="Roboto"/>
              </a:endParaRPr>
            </a:p>
          </p:txBody>
        </p:sp>
      </p:grpSp>
      <p:grpSp>
        <p:nvGrpSpPr>
          <p:cNvPr id="260" name="Google Shape;260;p30"/>
          <p:cNvGrpSpPr/>
          <p:nvPr/>
        </p:nvGrpSpPr>
        <p:grpSpPr>
          <a:xfrm>
            <a:off x="347789" y="3125900"/>
            <a:ext cx="2171255" cy="2035446"/>
            <a:chOff x="253300" y="925828"/>
            <a:chExt cx="2141700" cy="2061629"/>
          </a:xfrm>
        </p:grpSpPr>
        <p:pic>
          <p:nvPicPr>
            <p:cNvPr id="261" name="Google Shape;261;p30"/>
            <p:cNvPicPr preferRelativeResize="0"/>
            <p:nvPr/>
          </p:nvPicPr>
          <p:blipFill rotWithShape="1">
            <a:blip r:embed="rId6">
              <a:alphaModFix/>
            </a:blip>
            <a:srcRect b="0" l="2997" r="0" t="13778"/>
            <a:stretch/>
          </p:blipFill>
          <p:spPr>
            <a:xfrm>
              <a:off x="306502" y="925828"/>
              <a:ext cx="2004925" cy="1703130"/>
            </a:xfrm>
            <a:prstGeom prst="rect">
              <a:avLst/>
            </a:prstGeom>
            <a:noFill/>
            <a:ln>
              <a:noFill/>
            </a:ln>
          </p:spPr>
        </p:pic>
        <p:sp>
          <p:nvSpPr>
            <p:cNvPr id="262" name="Google Shape;262;p30"/>
            <p:cNvSpPr txBox="1"/>
            <p:nvPr/>
          </p:nvSpPr>
          <p:spPr>
            <a:xfrm>
              <a:off x="253300" y="2628956"/>
              <a:ext cx="2141700" cy="358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dk2"/>
                  </a:solidFill>
                  <a:latin typeface="Roboto"/>
                  <a:ea typeface="Roboto"/>
                  <a:cs typeface="Roboto"/>
                  <a:sym typeface="Roboto"/>
                </a:rPr>
                <a:t>ROC for the Logistic Regression</a:t>
              </a:r>
              <a:endParaRPr sz="1100">
                <a:solidFill>
                  <a:schemeClr val="dk2"/>
                </a:solidFill>
                <a:latin typeface="Roboto"/>
                <a:ea typeface="Roboto"/>
                <a:cs typeface="Roboto"/>
                <a:sym typeface="Roboto"/>
              </a:endParaRPr>
            </a:p>
          </p:txBody>
        </p:sp>
      </p:grpSp>
      <p:grpSp>
        <p:nvGrpSpPr>
          <p:cNvPr id="263" name="Google Shape;263;p30"/>
          <p:cNvGrpSpPr/>
          <p:nvPr/>
        </p:nvGrpSpPr>
        <p:grpSpPr>
          <a:xfrm>
            <a:off x="4695449" y="3002069"/>
            <a:ext cx="2131692" cy="2141440"/>
            <a:chOff x="2490371" y="2374675"/>
            <a:chExt cx="2526300" cy="2585031"/>
          </a:xfrm>
        </p:grpSpPr>
        <p:pic>
          <p:nvPicPr>
            <p:cNvPr id="264" name="Google Shape;264;p30"/>
            <p:cNvPicPr preferRelativeResize="0"/>
            <p:nvPr/>
          </p:nvPicPr>
          <p:blipFill>
            <a:blip r:embed="rId7">
              <a:alphaModFix/>
            </a:blip>
            <a:stretch>
              <a:fillRect/>
            </a:stretch>
          </p:blipFill>
          <p:spPr>
            <a:xfrm>
              <a:off x="2511749" y="2374675"/>
              <a:ext cx="2060250" cy="2120626"/>
            </a:xfrm>
            <a:prstGeom prst="rect">
              <a:avLst/>
            </a:prstGeom>
            <a:noFill/>
            <a:ln>
              <a:noFill/>
            </a:ln>
          </p:spPr>
        </p:pic>
        <p:sp>
          <p:nvSpPr>
            <p:cNvPr id="265" name="Google Shape;265;p30"/>
            <p:cNvSpPr txBox="1"/>
            <p:nvPr/>
          </p:nvSpPr>
          <p:spPr>
            <a:xfrm>
              <a:off x="2490371" y="4495306"/>
              <a:ext cx="2526300" cy="464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dk2"/>
                  </a:solidFill>
                  <a:latin typeface="Roboto"/>
                  <a:ea typeface="Roboto"/>
                  <a:cs typeface="Roboto"/>
                  <a:sym typeface="Roboto"/>
                </a:rPr>
                <a:t>ROC for the Decision Tree</a:t>
              </a:r>
              <a:endParaRPr sz="1300">
                <a:solidFill>
                  <a:schemeClr val="dk2"/>
                </a:solidFill>
                <a:latin typeface="Roboto"/>
                <a:ea typeface="Roboto"/>
                <a:cs typeface="Roboto"/>
                <a:sym typeface="Roboto"/>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69" name="Shape 269"/>
        <p:cNvGrpSpPr/>
        <p:nvPr/>
      </p:nvGrpSpPr>
      <p:grpSpPr>
        <a:xfrm>
          <a:off x="0" y="0"/>
          <a:ext cx="0" cy="0"/>
          <a:chOff x="0" y="0"/>
          <a:chExt cx="0" cy="0"/>
        </a:xfrm>
      </p:grpSpPr>
      <p:sp>
        <p:nvSpPr>
          <p:cNvPr id="270" name="Google Shape;270;p31"/>
          <p:cNvSpPr txBox="1"/>
          <p:nvPr>
            <p:ph idx="4294967295" type="title"/>
          </p:nvPr>
        </p:nvSpPr>
        <p:spPr>
          <a:xfrm>
            <a:off x="311700" y="-8500"/>
            <a:ext cx="8520600" cy="7335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SzPct val="39600"/>
              <a:buNone/>
            </a:pPr>
            <a:r>
              <a:rPr b="1" lang="en" sz="2500">
                <a:solidFill>
                  <a:schemeClr val="lt1"/>
                </a:solidFill>
                <a:latin typeface="Josefin Sans"/>
                <a:ea typeface="Josefin Sans"/>
                <a:cs typeface="Josefin Sans"/>
                <a:sym typeface="Josefin Sans"/>
              </a:rPr>
              <a:t>Models Analysis : [Random Forest - Feature Importance]</a:t>
            </a:r>
            <a:endParaRPr b="1" sz="2500">
              <a:solidFill>
                <a:schemeClr val="lt1"/>
              </a:solidFill>
              <a:latin typeface="Josefin Sans"/>
              <a:ea typeface="Josefin Sans"/>
              <a:cs typeface="Josefin Sans"/>
              <a:sym typeface="Josefin Sans"/>
            </a:endParaRPr>
          </a:p>
        </p:txBody>
      </p:sp>
      <p:sp>
        <p:nvSpPr>
          <p:cNvPr id="271" name="Google Shape;271;p31"/>
          <p:cNvSpPr txBox="1"/>
          <p:nvPr/>
        </p:nvSpPr>
        <p:spPr>
          <a:xfrm>
            <a:off x="362850" y="1078050"/>
            <a:ext cx="3151800" cy="3808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i="1" lang="en" sz="1200">
                <a:solidFill>
                  <a:schemeClr val="dk2"/>
                </a:solidFill>
                <a:latin typeface="Josefin Sans"/>
                <a:ea typeface="Josefin Sans"/>
                <a:cs typeface="Josefin Sans"/>
                <a:sym typeface="Josefin Sans"/>
              </a:rPr>
              <a:t>After grid search the top parameters are </a:t>
            </a:r>
            <a:endParaRPr i="1" sz="1200">
              <a:solidFill>
                <a:schemeClr val="dk2"/>
              </a:solidFill>
              <a:latin typeface="Josefin Sans"/>
              <a:ea typeface="Josefin Sans"/>
              <a:cs typeface="Josefin Sans"/>
              <a:sym typeface="Josefin Sans"/>
            </a:endParaRPr>
          </a:p>
          <a:p>
            <a:pPr indent="0" lvl="0" marL="457200" rtl="0" algn="l">
              <a:lnSpc>
                <a:spcPct val="100000"/>
              </a:lnSpc>
              <a:spcBef>
                <a:spcPts val="1000"/>
              </a:spcBef>
              <a:spcAft>
                <a:spcPts val="0"/>
              </a:spcAft>
              <a:buNone/>
            </a:pPr>
            <a:r>
              <a:rPr i="1" lang="en" sz="1200">
                <a:solidFill>
                  <a:schemeClr val="dk2"/>
                </a:solidFill>
                <a:latin typeface="Josefin Sans"/>
                <a:ea typeface="Josefin Sans"/>
                <a:cs typeface="Josefin Sans"/>
                <a:sym typeface="Josefin Sans"/>
              </a:rPr>
              <a:t>'</a:t>
            </a:r>
            <a:r>
              <a:rPr b="1" i="1" lang="en" sz="1200">
                <a:solidFill>
                  <a:schemeClr val="dk2"/>
                </a:solidFill>
                <a:latin typeface="Josefin Sans"/>
                <a:ea typeface="Josefin Sans"/>
                <a:cs typeface="Josefin Sans"/>
                <a:sym typeface="Josefin Sans"/>
              </a:rPr>
              <a:t>max_depth': 30, '</a:t>
            </a:r>
            <a:endParaRPr b="1" i="1" sz="1200">
              <a:solidFill>
                <a:schemeClr val="dk2"/>
              </a:solidFill>
              <a:latin typeface="Josefin Sans"/>
              <a:ea typeface="Josefin Sans"/>
              <a:cs typeface="Josefin Sans"/>
              <a:sym typeface="Josefin Sans"/>
            </a:endParaRPr>
          </a:p>
          <a:p>
            <a:pPr indent="0" lvl="0" marL="457200" rtl="0" algn="l">
              <a:lnSpc>
                <a:spcPct val="100000"/>
              </a:lnSpc>
              <a:spcBef>
                <a:spcPts val="1000"/>
              </a:spcBef>
              <a:spcAft>
                <a:spcPts val="0"/>
              </a:spcAft>
              <a:buNone/>
            </a:pPr>
            <a:r>
              <a:rPr b="1" i="1" lang="en" sz="1200">
                <a:solidFill>
                  <a:schemeClr val="dk2"/>
                </a:solidFill>
                <a:latin typeface="Josefin Sans"/>
                <a:ea typeface="Josefin Sans"/>
                <a:cs typeface="Josefin Sans"/>
                <a:sym typeface="Josefin Sans"/>
              </a:rPr>
              <a:t>max_features': 'log2', </a:t>
            </a:r>
            <a:endParaRPr b="1" i="1" sz="1200">
              <a:solidFill>
                <a:schemeClr val="dk2"/>
              </a:solidFill>
              <a:latin typeface="Josefin Sans"/>
              <a:ea typeface="Josefin Sans"/>
              <a:cs typeface="Josefin Sans"/>
              <a:sym typeface="Josefin Sans"/>
            </a:endParaRPr>
          </a:p>
          <a:p>
            <a:pPr indent="0" lvl="0" marL="457200" rtl="0" algn="l">
              <a:lnSpc>
                <a:spcPct val="100000"/>
              </a:lnSpc>
              <a:spcBef>
                <a:spcPts val="1000"/>
              </a:spcBef>
              <a:spcAft>
                <a:spcPts val="0"/>
              </a:spcAft>
              <a:buNone/>
            </a:pPr>
            <a:r>
              <a:rPr b="1" i="1" lang="en" sz="1200">
                <a:solidFill>
                  <a:schemeClr val="dk2"/>
                </a:solidFill>
                <a:latin typeface="Josefin Sans"/>
                <a:ea typeface="Josefin Sans"/>
                <a:cs typeface="Josefin Sans"/>
                <a:sym typeface="Josefin Sans"/>
              </a:rPr>
              <a:t>'min_samples_leaf': 1, </a:t>
            </a:r>
            <a:endParaRPr b="1" i="1" sz="1200">
              <a:solidFill>
                <a:schemeClr val="dk2"/>
              </a:solidFill>
              <a:latin typeface="Josefin Sans"/>
              <a:ea typeface="Josefin Sans"/>
              <a:cs typeface="Josefin Sans"/>
              <a:sym typeface="Josefin Sans"/>
            </a:endParaRPr>
          </a:p>
          <a:p>
            <a:pPr indent="0" lvl="0" marL="457200" rtl="0" algn="l">
              <a:lnSpc>
                <a:spcPct val="100000"/>
              </a:lnSpc>
              <a:spcBef>
                <a:spcPts val="1000"/>
              </a:spcBef>
              <a:spcAft>
                <a:spcPts val="0"/>
              </a:spcAft>
              <a:buNone/>
            </a:pPr>
            <a:r>
              <a:rPr b="1" i="1" lang="en" sz="1200">
                <a:solidFill>
                  <a:schemeClr val="dk2"/>
                </a:solidFill>
                <a:latin typeface="Josefin Sans"/>
                <a:ea typeface="Josefin Sans"/>
                <a:cs typeface="Josefin Sans"/>
                <a:sym typeface="Josefin Sans"/>
              </a:rPr>
              <a:t>'min_samples_split': 2, </a:t>
            </a:r>
            <a:endParaRPr b="1" i="1" sz="1200">
              <a:solidFill>
                <a:schemeClr val="dk2"/>
              </a:solidFill>
              <a:latin typeface="Josefin Sans"/>
              <a:ea typeface="Josefin Sans"/>
              <a:cs typeface="Josefin Sans"/>
              <a:sym typeface="Josefin Sans"/>
            </a:endParaRPr>
          </a:p>
          <a:p>
            <a:pPr indent="0" lvl="0" marL="457200" rtl="0" algn="l">
              <a:lnSpc>
                <a:spcPct val="100000"/>
              </a:lnSpc>
              <a:spcBef>
                <a:spcPts val="1000"/>
              </a:spcBef>
              <a:spcAft>
                <a:spcPts val="0"/>
              </a:spcAft>
              <a:buNone/>
            </a:pPr>
            <a:r>
              <a:rPr b="1" i="1" lang="en" sz="1200">
                <a:solidFill>
                  <a:schemeClr val="dk2"/>
                </a:solidFill>
                <a:latin typeface="Josefin Sans"/>
                <a:ea typeface="Josefin Sans"/>
                <a:cs typeface="Josefin Sans"/>
                <a:sym typeface="Josefin Sans"/>
              </a:rPr>
              <a:t>'n_estimators': 300</a:t>
            </a:r>
            <a:endParaRPr b="1" i="1" sz="1200">
              <a:solidFill>
                <a:schemeClr val="dk2"/>
              </a:solidFill>
              <a:latin typeface="Josefin Sans"/>
              <a:ea typeface="Josefin Sans"/>
              <a:cs typeface="Josefin Sans"/>
              <a:sym typeface="Josefin Sans"/>
            </a:endParaRPr>
          </a:p>
          <a:p>
            <a:pPr indent="0" lvl="0" marL="0" rtl="0" algn="l">
              <a:lnSpc>
                <a:spcPct val="100000"/>
              </a:lnSpc>
              <a:spcBef>
                <a:spcPts val="1000"/>
              </a:spcBef>
              <a:spcAft>
                <a:spcPts val="0"/>
              </a:spcAft>
              <a:buNone/>
            </a:pPr>
            <a:r>
              <a:t/>
            </a:r>
            <a:endParaRPr b="1" i="1" sz="1200">
              <a:solidFill>
                <a:schemeClr val="dk2"/>
              </a:solidFill>
              <a:latin typeface="Josefin Sans"/>
              <a:ea typeface="Josefin Sans"/>
              <a:cs typeface="Josefin Sans"/>
              <a:sym typeface="Josefin Sans"/>
            </a:endParaRPr>
          </a:p>
          <a:p>
            <a:pPr indent="0" lvl="0" marL="0" rtl="0" algn="l">
              <a:lnSpc>
                <a:spcPct val="100000"/>
              </a:lnSpc>
              <a:spcBef>
                <a:spcPts val="1000"/>
              </a:spcBef>
              <a:spcAft>
                <a:spcPts val="0"/>
              </a:spcAft>
              <a:buNone/>
            </a:pPr>
            <a:r>
              <a:rPr lang="en" sz="1200">
                <a:solidFill>
                  <a:schemeClr val="dk2"/>
                </a:solidFill>
                <a:latin typeface="Josefin Sans"/>
                <a:ea typeface="Josefin Sans"/>
                <a:cs typeface="Josefin Sans"/>
                <a:sym typeface="Josefin Sans"/>
              </a:rPr>
              <a:t>Top 20 selected features used in the random forest algorithm.</a:t>
            </a:r>
            <a:endParaRPr sz="1200">
              <a:solidFill>
                <a:schemeClr val="dk2"/>
              </a:solidFill>
              <a:latin typeface="Josefin Sans"/>
              <a:ea typeface="Josefin Sans"/>
              <a:cs typeface="Josefin Sans"/>
              <a:sym typeface="Josefin Sans"/>
            </a:endParaRPr>
          </a:p>
          <a:p>
            <a:pPr indent="0" lvl="0" marL="0" rtl="0" algn="l">
              <a:lnSpc>
                <a:spcPct val="100000"/>
              </a:lnSpc>
              <a:spcBef>
                <a:spcPts val="1000"/>
              </a:spcBef>
              <a:spcAft>
                <a:spcPts val="1000"/>
              </a:spcAft>
              <a:buNone/>
            </a:pPr>
            <a:r>
              <a:rPr b="1" lang="en" sz="1200">
                <a:solidFill>
                  <a:schemeClr val="dk2"/>
                </a:solidFill>
                <a:latin typeface="Josefin Sans"/>
                <a:ea typeface="Josefin Sans"/>
                <a:cs typeface="Josefin Sans"/>
                <a:sym typeface="Josefin Sans"/>
              </a:rPr>
              <a:t>We can see that most of the important features are which we engineering using PCA.</a:t>
            </a:r>
            <a:endParaRPr b="1" sz="1200">
              <a:solidFill>
                <a:schemeClr val="dk2"/>
              </a:solidFill>
              <a:latin typeface="Josefin Sans"/>
              <a:ea typeface="Josefin Sans"/>
              <a:cs typeface="Josefin Sans"/>
              <a:sym typeface="Josefin Sans"/>
            </a:endParaRPr>
          </a:p>
        </p:txBody>
      </p:sp>
      <p:pic>
        <p:nvPicPr>
          <p:cNvPr id="272" name="Google Shape;272;p31"/>
          <p:cNvPicPr preferRelativeResize="0"/>
          <p:nvPr/>
        </p:nvPicPr>
        <p:blipFill rotWithShape="1">
          <a:blip r:embed="rId3">
            <a:alphaModFix/>
          </a:blip>
          <a:srcRect b="0" l="0" r="0" t="0"/>
          <a:stretch/>
        </p:blipFill>
        <p:spPr>
          <a:xfrm>
            <a:off x="8072500" y="110050"/>
            <a:ext cx="989475" cy="169475"/>
          </a:xfrm>
          <a:prstGeom prst="rect">
            <a:avLst/>
          </a:prstGeom>
          <a:noFill/>
          <a:ln>
            <a:noFill/>
          </a:ln>
        </p:spPr>
      </p:pic>
      <p:pic>
        <p:nvPicPr>
          <p:cNvPr id="273" name="Google Shape;273;p31"/>
          <p:cNvPicPr preferRelativeResize="0"/>
          <p:nvPr/>
        </p:nvPicPr>
        <p:blipFill>
          <a:blip r:embed="rId4">
            <a:alphaModFix/>
          </a:blip>
          <a:stretch>
            <a:fillRect/>
          </a:stretch>
        </p:blipFill>
        <p:spPr>
          <a:xfrm>
            <a:off x="3667050" y="877400"/>
            <a:ext cx="5324549" cy="353168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71" name="Shape 71"/>
        <p:cNvGrpSpPr/>
        <p:nvPr/>
      </p:nvGrpSpPr>
      <p:grpSpPr>
        <a:xfrm>
          <a:off x="0" y="0"/>
          <a:ext cx="0" cy="0"/>
          <a:chOff x="0" y="0"/>
          <a:chExt cx="0" cy="0"/>
        </a:xfrm>
      </p:grpSpPr>
      <p:sp>
        <p:nvSpPr>
          <p:cNvPr id="72" name="Google Shape;72;p14"/>
          <p:cNvSpPr txBox="1"/>
          <p:nvPr/>
        </p:nvSpPr>
        <p:spPr>
          <a:xfrm>
            <a:off x="4345775" y="0"/>
            <a:ext cx="4798200" cy="5143500"/>
          </a:xfrm>
          <a:prstGeom prst="rect">
            <a:avLst/>
          </a:prstGeom>
          <a:solidFill>
            <a:srgbClr val="F3F3F3"/>
          </a:solidFill>
          <a:ln>
            <a:noFill/>
          </a:ln>
        </p:spPr>
        <p:txBody>
          <a:bodyPr anchorCtr="0" anchor="t" bIns="91425" lIns="91425" spcFirstLastPara="1" rIns="91425" wrap="square" tIns="91425">
            <a:noAutofit/>
          </a:bodyPr>
          <a:lstStyle/>
          <a:p>
            <a:pPr indent="0" lvl="0" marL="457200" rtl="0" algn="l">
              <a:lnSpc>
                <a:spcPct val="115000"/>
              </a:lnSpc>
              <a:spcBef>
                <a:spcPts val="1000"/>
              </a:spcBef>
              <a:spcAft>
                <a:spcPts val="0"/>
              </a:spcAft>
              <a:buNone/>
            </a:pPr>
            <a:r>
              <a:t/>
            </a:r>
            <a:endParaRPr sz="550">
              <a:solidFill>
                <a:srgbClr val="0C0C0C"/>
              </a:solidFill>
              <a:latin typeface="Josefin Sans"/>
              <a:ea typeface="Josefin Sans"/>
              <a:cs typeface="Josefin Sans"/>
              <a:sym typeface="Josefin Sans"/>
            </a:endParaRPr>
          </a:p>
          <a:p>
            <a:pPr indent="-352425" lvl="0" marL="571500" rtl="0" algn="l">
              <a:lnSpc>
                <a:spcPct val="115000"/>
              </a:lnSpc>
              <a:spcBef>
                <a:spcPts val="1000"/>
              </a:spcBef>
              <a:spcAft>
                <a:spcPts val="0"/>
              </a:spcAft>
              <a:buClr>
                <a:srgbClr val="0C0C0C"/>
              </a:buClr>
              <a:buSzPts val="1950"/>
              <a:buFont typeface="Josefin Sans"/>
              <a:buAutoNum type="arabicPeriod"/>
            </a:pPr>
            <a:r>
              <a:rPr lang="en" sz="1950">
                <a:solidFill>
                  <a:srgbClr val="0C0C0C"/>
                </a:solidFill>
                <a:latin typeface="Josefin Sans"/>
                <a:ea typeface="Josefin Sans"/>
                <a:cs typeface="Josefin Sans"/>
                <a:sym typeface="Josefin Sans"/>
              </a:rPr>
              <a:t>Motivation </a:t>
            </a:r>
            <a:endParaRPr sz="1950">
              <a:solidFill>
                <a:srgbClr val="0C0C0C"/>
              </a:solidFill>
              <a:latin typeface="Josefin Sans"/>
              <a:ea typeface="Josefin Sans"/>
              <a:cs typeface="Josefin Sans"/>
              <a:sym typeface="Josefin Sans"/>
            </a:endParaRPr>
          </a:p>
          <a:p>
            <a:pPr indent="-352425" lvl="0" marL="571500" rtl="0" algn="l">
              <a:lnSpc>
                <a:spcPct val="115000"/>
              </a:lnSpc>
              <a:spcBef>
                <a:spcPts val="1000"/>
              </a:spcBef>
              <a:spcAft>
                <a:spcPts val="0"/>
              </a:spcAft>
              <a:buClr>
                <a:srgbClr val="0C0C0C"/>
              </a:buClr>
              <a:buSzPts val="1950"/>
              <a:buFont typeface="Josefin Sans"/>
              <a:buAutoNum type="arabicPeriod"/>
            </a:pPr>
            <a:r>
              <a:rPr lang="en" sz="1950">
                <a:solidFill>
                  <a:srgbClr val="0C0C0C"/>
                </a:solidFill>
                <a:latin typeface="Josefin Sans"/>
                <a:ea typeface="Josefin Sans"/>
                <a:cs typeface="Josefin Sans"/>
                <a:sym typeface="Josefin Sans"/>
              </a:rPr>
              <a:t>Dataset Overview</a:t>
            </a:r>
            <a:endParaRPr sz="1950">
              <a:solidFill>
                <a:srgbClr val="0C0C0C"/>
              </a:solidFill>
              <a:latin typeface="Josefin Sans"/>
              <a:ea typeface="Josefin Sans"/>
              <a:cs typeface="Josefin Sans"/>
              <a:sym typeface="Josefin Sans"/>
            </a:endParaRPr>
          </a:p>
          <a:p>
            <a:pPr indent="-352425" lvl="0" marL="571500" rtl="0" algn="l">
              <a:lnSpc>
                <a:spcPct val="115000"/>
              </a:lnSpc>
              <a:spcBef>
                <a:spcPts val="1000"/>
              </a:spcBef>
              <a:spcAft>
                <a:spcPts val="0"/>
              </a:spcAft>
              <a:buClr>
                <a:srgbClr val="0C0C0C"/>
              </a:buClr>
              <a:buSzPts val="1950"/>
              <a:buFont typeface="Josefin Sans"/>
              <a:buAutoNum type="arabicPeriod"/>
            </a:pPr>
            <a:r>
              <a:rPr lang="en" sz="1950">
                <a:solidFill>
                  <a:srgbClr val="0C0C0C"/>
                </a:solidFill>
                <a:latin typeface="Josefin Sans"/>
                <a:ea typeface="Josefin Sans"/>
                <a:cs typeface="Josefin Sans"/>
                <a:sym typeface="Josefin Sans"/>
              </a:rPr>
              <a:t>Data Mining and Analysis</a:t>
            </a:r>
            <a:endParaRPr sz="1950">
              <a:solidFill>
                <a:srgbClr val="0C0C0C"/>
              </a:solidFill>
              <a:latin typeface="Josefin Sans"/>
              <a:ea typeface="Josefin Sans"/>
              <a:cs typeface="Josefin Sans"/>
              <a:sym typeface="Josefin Sans"/>
            </a:endParaRPr>
          </a:p>
          <a:p>
            <a:pPr indent="-352425" lvl="0" marL="571500" rtl="0" algn="l">
              <a:lnSpc>
                <a:spcPct val="115000"/>
              </a:lnSpc>
              <a:spcBef>
                <a:spcPts val="1000"/>
              </a:spcBef>
              <a:spcAft>
                <a:spcPts val="0"/>
              </a:spcAft>
              <a:buClr>
                <a:srgbClr val="0C0C0C"/>
              </a:buClr>
              <a:buSzPts val="1950"/>
              <a:buFont typeface="Josefin Sans"/>
              <a:buAutoNum type="arabicPeriod"/>
            </a:pPr>
            <a:r>
              <a:rPr lang="en" sz="1950">
                <a:solidFill>
                  <a:srgbClr val="0C0C0C"/>
                </a:solidFill>
                <a:latin typeface="Josefin Sans"/>
                <a:ea typeface="Josefin Sans"/>
                <a:cs typeface="Josefin Sans"/>
                <a:sym typeface="Josefin Sans"/>
              </a:rPr>
              <a:t>Data Preprocessing </a:t>
            </a:r>
            <a:endParaRPr sz="1950">
              <a:solidFill>
                <a:srgbClr val="0C0C0C"/>
              </a:solidFill>
              <a:latin typeface="Josefin Sans"/>
              <a:ea typeface="Josefin Sans"/>
              <a:cs typeface="Josefin Sans"/>
              <a:sym typeface="Josefin Sans"/>
            </a:endParaRPr>
          </a:p>
          <a:p>
            <a:pPr indent="-352425" lvl="0" marL="571500" rtl="0" algn="l">
              <a:lnSpc>
                <a:spcPct val="115000"/>
              </a:lnSpc>
              <a:spcBef>
                <a:spcPts val="1000"/>
              </a:spcBef>
              <a:spcAft>
                <a:spcPts val="0"/>
              </a:spcAft>
              <a:buClr>
                <a:srgbClr val="0C0C0C"/>
              </a:buClr>
              <a:buSzPts val="1950"/>
              <a:buFont typeface="Josefin Sans"/>
              <a:buAutoNum type="arabicPeriod"/>
            </a:pPr>
            <a:r>
              <a:rPr lang="en" sz="1950">
                <a:solidFill>
                  <a:srgbClr val="0C0C0C"/>
                </a:solidFill>
                <a:latin typeface="Josefin Sans"/>
                <a:ea typeface="Josefin Sans"/>
                <a:cs typeface="Josefin Sans"/>
                <a:sym typeface="Josefin Sans"/>
              </a:rPr>
              <a:t>Feature Engineering</a:t>
            </a:r>
            <a:endParaRPr sz="1950">
              <a:solidFill>
                <a:srgbClr val="0C0C0C"/>
              </a:solidFill>
              <a:latin typeface="Josefin Sans"/>
              <a:ea typeface="Josefin Sans"/>
              <a:cs typeface="Josefin Sans"/>
              <a:sym typeface="Josefin Sans"/>
            </a:endParaRPr>
          </a:p>
          <a:p>
            <a:pPr indent="-352425" lvl="0" marL="571500" rtl="0" algn="l">
              <a:lnSpc>
                <a:spcPct val="115000"/>
              </a:lnSpc>
              <a:spcBef>
                <a:spcPts val="1000"/>
              </a:spcBef>
              <a:spcAft>
                <a:spcPts val="0"/>
              </a:spcAft>
              <a:buClr>
                <a:srgbClr val="0C0C0C"/>
              </a:buClr>
              <a:buSzPts val="1950"/>
              <a:buFont typeface="Josefin Sans"/>
              <a:buAutoNum type="arabicPeriod"/>
            </a:pPr>
            <a:r>
              <a:rPr lang="en" sz="1950">
                <a:solidFill>
                  <a:srgbClr val="0C0C0C"/>
                </a:solidFill>
                <a:latin typeface="Josefin Sans"/>
                <a:ea typeface="Josefin Sans"/>
                <a:cs typeface="Josefin Sans"/>
                <a:sym typeface="Josefin Sans"/>
              </a:rPr>
              <a:t>Modelling</a:t>
            </a:r>
            <a:endParaRPr sz="1950">
              <a:solidFill>
                <a:srgbClr val="0C0C0C"/>
              </a:solidFill>
              <a:latin typeface="Josefin Sans"/>
              <a:ea typeface="Josefin Sans"/>
              <a:cs typeface="Josefin Sans"/>
              <a:sym typeface="Josefin Sans"/>
            </a:endParaRPr>
          </a:p>
          <a:p>
            <a:pPr indent="-352425" lvl="0" marL="571500" rtl="0" algn="l">
              <a:lnSpc>
                <a:spcPct val="115000"/>
              </a:lnSpc>
              <a:spcBef>
                <a:spcPts val="1000"/>
              </a:spcBef>
              <a:spcAft>
                <a:spcPts val="0"/>
              </a:spcAft>
              <a:buClr>
                <a:srgbClr val="0C0C0C"/>
              </a:buClr>
              <a:buSzPts val="1950"/>
              <a:buFont typeface="Josefin Sans"/>
              <a:buAutoNum type="arabicPeriod"/>
            </a:pPr>
            <a:r>
              <a:rPr lang="en" sz="1950">
                <a:solidFill>
                  <a:srgbClr val="0C0C0C"/>
                </a:solidFill>
                <a:latin typeface="Josefin Sans"/>
                <a:ea typeface="Josefin Sans"/>
                <a:cs typeface="Josefin Sans"/>
                <a:sym typeface="Josefin Sans"/>
              </a:rPr>
              <a:t>Technical Novelty </a:t>
            </a:r>
            <a:endParaRPr sz="1950">
              <a:solidFill>
                <a:srgbClr val="0C0C0C"/>
              </a:solidFill>
              <a:latin typeface="Josefin Sans"/>
              <a:ea typeface="Josefin Sans"/>
              <a:cs typeface="Josefin Sans"/>
              <a:sym typeface="Josefin Sans"/>
            </a:endParaRPr>
          </a:p>
          <a:p>
            <a:pPr indent="-352425" lvl="0" marL="571500" rtl="0" algn="l">
              <a:lnSpc>
                <a:spcPct val="115000"/>
              </a:lnSpc>
              <a:spcBef>
                <a:spcPts val="1000"/>
              </a:spcBef>
              <a:spcAft>
                <a:spcPts val="0"/>
              </a:spcAft>
              <a:buClr>
                <a:srgbClr val="0C0C0C"/>
              </a:buClr>
              <a:buSzPts val="1950"/>
              <a:buFont typeface="Josefin Sans"/>
              <a:buAutoNum type="arabicPeriod"/>
            </a:pPr>
            <a:r>
              <a:rPr lang="en" sz="1950">
                <a:solidFill>
                  <a:srgbClr val="0C0C0C"/>
                </a:solidFill>
                <a:latin typeface="Josefin Sans"/>
                <a:ea typeface="Josefin Sans"/>
                <a:cs typeface="Josefin Sans"/>
                <a:sym typeface="Josefin Sans"/>
              </a:rPr>
              <a:t>Key Findings and Insights</a:t>
            </a:r>
            <a:endParaRPr sz="1950">
              <a:solidFill>
                <a:srgbClr val="0C0C0C"/>
              </a:solidFill>
              <a:latin typeface="Josefin Sans"/>
              <a:ea typeface="Josefin Sans"/>
              <a:cs typeface="Josefin Sans"/>
              <a:sym typeface="Josefin Sans"/>
            </a:endParaRPr>
          </a:p>
          <a:p>
            <a:pPr indent="-352425" lvl="0" marL="571500" rtl="0" algn="l">
              <a:lnSpc>
                <a:spcPct val="115000"/>
              </a:lnSpc>
              <a:spcBef>
                <a:spcPts val="1000"/>
              </a:spcBef>
              <a:spcAft>
                <a:spcPts val="0"/>
              </a:spcAft>
              <a:buClr>
                <a:srgbClr val="0C0C0C"/>
              </a:buClr>
              <a:buSzPts val="1950"/>
              <a:buFont typeface="Josefin Sans"/>
              <a:buAutoNum type="arabicPeriod"/>
            </a:pPr>
            <a:r>
              <a:rPr lang="en" sz="1950">
                <a:solidFill>
                  <a:srgbClr val="0C0C0C"/>
                </a:solidFill>
                <a:latin typeface="Josefin Sans"/>
                <a:ea typeface="Josefin Sans"/>
                <a:cs typeface="Josefin Sans"/>
                <a:sym typeface="Josefin Sans"/>
              </a:rPr>
              <a:t>Summary</a:t>
            </a:r>
            <a:endParaRPr sz="1950">
              <a:solidFill>
                <a:srgbClr val="0C0C0C"/>
              </a:solidFill>
              <a:latin typeface="Josefin Sans"/>
              <a:ea typeface="Josefin Sans"/>
              <a:cs typeface="Josefin Sans"/>
              <a:sym typeface="Josefin Sans"/>
            </a:endParaRPr>
          </a:p>
          <a:p>
            <a:pPr indent="-352425" lvl="0" marL="571500" rtl="0" algn="l">
              <a:lnSpc>
                <a:spcPct val="115000"/>
              </a:lnSpc>
              <a:spcBef>
                <a:spcPts val="1000"/>
              </a:spcBef>
              <a:spcAft>
                <a:spcPts val="1000"/>
              </a:spcAft>
              <a:buClr>
                <a:srgbClr val="0C0C0C"/>
              </a:buClr>
              <a:buSzPts val="1950"/>
              <a:buFont typeface="Josefin Sans"/>
              <a:buAutoNum type="arabicPeriod"/>
            </a:pPr>
            <a:r>
              <a:rPr lang="en" sz="1950">
                <a:solidFill>
                  <a:srgbClr val="0C0C0C"/>
                </a:solidFill>
                <a:latin typeface="Josefin Sans"/>
                <a:ea typeface="Josefin Sans"/>
                <a:cs typeface="Josefin Sans"/>
                <a:sym typeface="Josefin Sans"/>
              </a:rPr>
              <a:t>References</a:t>
            </a:r>
            <a:endParaRPr sz="1950">
              <a:solidFill>
                <a:srgbClr val="0C0C0C"/>
              </a:solidFill>
              <a:latin typeface="Josefin Sans"/>
              <a:ea typeface="Josefin Sans"/>
              <a:cs typeface="Josefin Sans"/>
              <a:sym typeface="Josefin Sans"/>
            </a:endParaRPr>
          </a:p>
        </p:txBody>
      </p:sp>
      <p:sp>
        <p:nvSpPr>
          <p:cNvPr id="73" name="Google Shape;73;p14"/>
          <p:cNvSpPr txBox="1"/>
          <p:nvPr>
            <p:ph type="title"/>
          </p:nvPr>
        </p:nvSpPr>
        <p:spPr>
          <a:xfrm>
            <a:off x="363050" y="986200"/>
            <a:ext cx="3301500" cy="1082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SzPts val="990"/>
              <a:buNone/>
            </a:pPr>
            <a:r>
              <a:rPr b="1" lang="en" sz="4000">
                <a:solidFill>
                  <a:schemeClr val="lt1"/>
                </a:solidFill>
                <a:latin typeface="Josefin Sans"/>
                <a:ea typeface="Josefin Sans"/>
                <a:cs typeface="Josefin Sans"/>
                <a:sym typeface="Josefin Sans"/>
              </a:rPr>
              <a:t>Agenda</a:t>
            </a:r>
            <a:endParaRPr b="1" sz="4000">
              <a:solidFill>
                <a:schemeClr val="lt1"/>
              </a:solidFill>
              <a:latin typeface="Josefin Sans"/>
              <a:ea typeface="Josefin Sans"/>
              <a:cs typeface="Josefin Sans"/>
              <a:sym typeface="Josefin Sans"/>
            </a:endParaRPr>
          </a:p>
        </p:txBody>
      </p:sp>
      <p:pic>
        <p:nvPicPr>
          <p:cNvPr id="74" name="Google Shape;74;p14"/>
          <p:cNvPicPr preferRelativeResize="0"/>
          <p:nvPr/>
        </p:nvPicPr>
        <p:blipFill rotWithShape="1">
          <a:blip r:embed="rId3">
            <a:alphaModFix/>
          </a:blip>
          <a:srcRect b="0" l="0" r="0" t="0"/>
          <a:stretch/>
        </p:blipFill>
        <p:spPr>
          <a:xfrm>
            <a:off x="8072500" y="110050"/>
            <a:ext cx="989475" cy="169475"/>
          </a:xfrm>
          <a:prstGeom prst="rect">
            <a:avLst/>
          </a:prstGeom>
          <a:noFill/>
          <a:ln>
            <a:noFill/>
          </a:ln>
        </p:spPr>
      </p:pic>
      <p:pic>
        <p:nvPicPr>
          <p:cNvPr id="75" name="Google Shape;75;p14"/>
          <p:cNvPicPr preferRelativeResize="0"/>
          <p:nvPr/>
        </p:nvPicPr>
        <p:blipFill>
          <a:blip r:embed="rId4">
            <a:alphaModFix/>
          </a:blip>
          <a:stretch>
            <a:fillRect/>
          </a:stretch>
        </p:blipFill>
        <p:spPr>
          <a:xfrm>
            <a:off x="411675" y="2161500"/>
            <a:ext cx="3778952" cy="1653276"/>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77" name="Shape 277"/>
        <p:cNvGrpSpPr/>
        <p:nvPr/>
      </p:nvGrpSpPr>
      <p:grpSpPr>
        <a:xfrm>
          <a:off x="0" y="0"/>
          <a:ext cx="0" cy="0"/>
          <a:chOff x="0" y="0"/>
          <a:chExt cx="0" cy="0"/>
        </a:xfrm>
      </p:grpSpPr>
      <p:sp>
        <p:nvSpPr>
          <p:cNvPr id="278" name="Google Shape;278;p32"/>
          <p:cNvSpPr txBox="1"/>
          <p:nvPr>
            <p:ph idx="4294967295" type="title"/>
          </p:nvPr>
        </p:nvSpPr>
        <p:spPr>
          <a:xfrm>
            <a:off x="311700" y="-8500"/>
            <a:ext cx="8520600" cy="733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b="1" lang="en" sz="2500">
                <a:solidFill>
                  <a:schemeClr val="lt1"/>
                </a:solidFill>
                <a:latin typeface="Josefin Sans"/>
                <a:ea typeface="Josefin Sans"/>
                <a:cs typeface="Josefin Sans"/>
                <a:sym typeface="Josefin Sans"/>
              </a:rPr>
              <a:t>Models Performance Analysis : [Random Forest]</a:t>
            </a:r>
            <a:endParaRPr b="1" sz="2500">
              <a:solidFill>
                <a:schemeClr val="lt1"/>
              </a:solidFill>
              <a:latin typeface="Josefin Sans"/>
              <a:ea typeface="Josefin Sans"/>
              <a:cs typeface="Josefin Sans"/>
              <a:sym typeface="Josefin Sans"/>
            </a:endParaRPr>
          </a:p>
        </p:txBody>
      </p:sp>
      <p:sp>
        <p:nvSpPr>
          <p:cNvPr id="279" name="Google Shape;279;p32"/>
          <p:cNvSpPr txBox="1"/>
          <p:nvPr/>
        </p:nvSpPr>
        <p:spPr>
          <a:xfrm>
            <a:off x="362850" y="773250"/>
            <a:ext cx="8418300" cy="821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200">
                <a:solidFill>
                  <a:schemeClr val="dk2"/>
                </a:solidFill>
                <a:latin typeface="Josefin Sans"/>
                <a:ea typeface="Josefin Sans"/>
                <a:cs typeface="Josefin Sans"/>
                <a:sym typeface="Josefin Sans"/>
              </a:rPr>
              <a:t>This is the plot shows the actual data for which model generated the wrong predictions from the Random Forest Model. </a:t>
            </a:r>
            <a:endParaRPr sz="1200">
              <a:solidFill>
                <a:schemeClr val="dk2"/>
              </a:solidFill>
              <a:latin typeface="Josefin Sans"/>
              <a:ea typeface="Josefin Sans"/>
              <a:cs typeface="Josefin Sans"/>
              <a:sym typeface="Josefin Sans"/>
            </a:endParaRPr>
          </a:p>
          <a:p>
            <a:pPr indent="0" lvl="0" marL="0" rtl="0" algn="l">
              <a:lnSpc>
                <a:spcPct val="100000"/>
              </a:lnSpc>
              <a:spcBef>
                <a:spcPts val="1200"/>
              </a:spcBef>
              <a:spcAft>
                <a:spcPts val="1200"/>
              </a:spcAft>
              <a:buNone/>
            </a:pPr>
            <a:r>
              <a:rPr lang="en" sz="1200">
                <a:solidFill>
                  <a:schemeClr val="dk2"/>
                </a:solidFill>
                <a:latin typeface="Josefin Sans"/>
                <a:ea typeface="Josefin Sans"/>
                <a:cs typeface="Josefin Sans"/>
                <a:sym typeface="Josefin Sans"/>
              </a:rPr>
              <a:t>We can see that model dont have any biases for the day of the week, and its predictions are consistent for each day of the week</a:t>
            </a:r>
            <a:endParaRPr sz="1200">
              <a:solidFill>
                <a:schemeClr val="dk2"/>
              </a:solidFill>
              <a:latin typeface="Josefin Sans"/>
              <a:ea typeface="Josefin Sans"/>
              <a:cs typeface="Josefin Sans"/>
              <a:sym typeface="Josefin Sans"/>
            </a:endParaRPr>
          </a:p>
        </p:txBody>
      </p:sp>
      <p:pic>
        <p:nvPicPr>
          <p:cNvPr id="280" name="Google Shape;280;p32"/>
          <p:cNvPicPr preferRelativeResize="0"/>
          <p:nvPr/>
        </p:nvPicPr>
        <p:blipFill rotWithShape="1">
          <a:blip r:embed="rId3">
            <a:alphaModFix/>
          </a:blip>
          <a:srcRect b="0" l="0" r="0" t="0"/>
          <a:stretch/>
        </p:blipFill>
        <p:spPr>
          <a:xfrm>
            <a:off x="8072500" y="110050"/>
            <a:ext cx="989475" cy="169475"/>
          </a:xfrm>
          <a:prstGeom prst="rect">
            <a:avLst/>
          </a:prstGeom>
          <a:noFill/>
          <a:ln>
            <a:noFill/>
          </a:ln>
        </p:spPr>
      </p:pic>
      <p:grpSp>
        <p:nvGrpSpPr>
          <p:cNvPr id="281" name="Google Shape;281;p32"/>
          <p:cNvGrpSpPr/>
          <p:nvPr/>
        </p:nvGrpSpPr>
        <p:grpSpPr>
          <a:xfrm>
            <a:off x="152400" y="1822950"/>
            <a:ext cx="8263501" cy="3335525"/>
            <a:chOff x="152400" y="1746750"/>
            <a:chExt cx="8263501" cy="3335525"/>
          </a:xfrm>
        </p:grpSpPr>
        <p:pic>
          <p:nvPicPr>
            <p:cNvPr id="282" name="Google Shape;282;p32"/>
            <p:cNvPicPr preferRelativeResize="0"/>
            <p:nvPr/>
          </p:nvPicPr>
          <p:blipFill rotWithShape="1">
            <a:blip r:embed="rId4">
              <a:alphaModFix/>
            </a:blip>
            <a:srcRect b="11418" l="0" r="0" t="0"/>
            <a:stretch/>
          </p:blipFill>
          <p:spPr>
            <a:xfrm>
              <a:off x="152400" y="1746750"/>
              <a:ext cx="8263501" cy="2873825"/>
            </a:xfrm>
            <a:prstGeom prst="rect">
              <a:avLst/>
            </a:prstGeom>
            <a:noFill/>
            <a:ln>
              <a:noFill/>
            </a:ln>
          </p:spPr>
        </p:pic>
        <p:sp>
          <p:nvSpPr>
            <p:cNvPr id="283" name="Google Shape;283;p32"/>
            <p:cNvSpPr txBox="1"/>
            <p:nvPr/>
          </p:nvSpPr>
          <p:spPr>
            <a:xfrm>
              <a:off x="797225" y="4620575"/>
              <a:ext cx="75180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900">
                  <a:solidFill>
                    <a:schemeClr val="dk2"/>
                  </a:solidFill>
                  <a:latin typeface="Roboto"/>
                  <a:ea typeface="Roboto"/>
                  <a:cs typeface="Roboto"/>
                  <a:sym typeface="Roboto"/>
                </a:rPr>
                <a:t>   0			1		  2			3		4		    5			6</a:t>
              </a:r>
              <a:endParaRPr sz="900">
                <a:solidFill>
                  <a:schemeClr val="dk2"/>
                </a:solidFill>
                <a:latin typeface="Roboto"/>
                <a:ea typeface="Roboto"/>
                <a:cs typeface="Roboto"/>
                <a:sym typeface="Roboto"/>
              </a:endParaRPr>
            </a:p>
            <a:p>
              <a:pPr indent="0" lvl="0" marL="0" rtl="0" algn="ctr">
                <a:spcBef>
                  <a:spcPts val="0"/>
                </a:spcBef>
                <a:spcAft>
                  <a:spcPts val="0"/>
                </a:spcAft>
                <a:buNone/>
              </a:pPr>
              <a:r>
                <a:rPr lang="en" sz="900">
                  <a:solidFill>
                    <a:schemeClr val="dk2"/>
                  </a:solidFill>
                  <a:latin typeface="Roboto"/>
                  <a:ea typeface="Roboto"/>
                  <a:cs typeface="Roboto"/>
                  <a:sym typeface="Roboto"/>
                </a:rPr>
                <a:t>Day of the week</a:t>
              </a:r>
              <a:endParaRPr sz="900">
                <a:solidFill>
                  <a:schemeClr val="dk2"/>
                </a:solidFill>
                <a:latin typeface="Roboto"/>
                <a:ea typeface="Roboto"/>
                <a:cs typeface="Roboto"/>
                <a:sym typeface="Roboto"/>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87" name="Shape 287"/>
        <p:cNvGrpSpPr/>
        <p:nvPr/>
      </p:nvGrpSpPr>
      <p:grpSpPr>
        <a:xfrm>
          <a:off x="0" y="0"/>
          <a:ext cx="0" cy="0"/>
          <a:chOff x="0" y="0"/>
          <a:chExt cx="0" cy="0"/>
        </a:xfrm>
      </p:grpSpPr>
      <p:sp>
        <p:nvSpPr>
          <p:cNvPr id="288" name="Google Shape;288;p33"/>
          <p:cNvSpPr txBox="1"/>
          <p:nvPr>
            <p:ph idx="4294967295" type="title"/>
          </p:nvPr>
        </p:nvSpPr>
        <p:spPr>
          <a:xfrm>
            <a:off x="414050" y="51525"/>
            <a:ext cx="8418300" cy="733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b="1" lang="en" sz="2500">
                <a:solidFill>
                  <a:schemeClr val="lt1"/>
                </a:solidFill>
                <a:latin typeface="Josefin Sans"/>
                <a:ea typeface="Josefin Sans"/>
                <a:cs typeface="Josefin Sans"/>
                <a:sym typeface="Josefin Sans"/>
              </a:rPr>
              <a:t>Technical </a:t>
            </a:r>
            <a:r>
              <a:rPr b="1" lang="en" sz="2500">
                <a:solidFill>
                  <a:schemeClr val="lt1"/>
                </a:solidFill>
                <a:latin typeface="Josefin Sans"/>
                <a:ea typeface="Josefin Sans"/>
                <a:cs typeface="Josefin Sans"/>
                <a:sym typeface="Josefin Sans"/>
              </a:rPr>
              <a:t>Novelty</a:t>
            </a:r>
            <a:endParaRPr b="1" sz="2500">
              <a:solidFill>
                <a:schemeClr val="lt1"/>
              </a:solidFill>
              <a:latin typeface="Josefin Sans"/>
              <a:ea typeface="Josefin Sans"/>
              <a:cs typeface="Josefin Sans"/>
              <a:sym typeface="Josefin Sans"/>
            </a:endParaRPr>
          </a:p>
        </p:txBody>
      </p:sp>
      <p:sp>
        <p:nvSpPr>
          <p:cNvPr id="289" name="Google Shape;289;p33"/>
          <p:cNvSpPr txBox="1"/>
          <p:nvPr/>
        </p:nvSpPr>
        <p:spPr>
          <a:xfrm>
            <a:off x="414050" y="880825"/>
            <a:ext cx="8418300" cy="3981600"/>
          </a:xfrm>
          <a:prstGeom prst="rect">
            <a:avLst/>
          </a:prstGeom>
          <a:noFill/>
          <a:ln>
            <a:noFill/>
          </a:ln>
        </p:spPr>
        <p:txBody>
          <a:bodyPr anchorCtr="0" anchor="t" bIns="91425" lIns="91425" spcFirstLastPara="1" rIns="91425" wrap="square" tIns="91425">
            <a:noAutofit/>
          </a:bodyPr>
          <a:lstStyle/>
          <a:p>
            <a:pPr indent="-323850" lvl="0" marL="457200" rtl="0" algn="l">
              <a:spcBef>
                <a:spcPts val="1200"/>
              </a:spcBef>
              <a:spcAft>
                <a:spcPts val="0"/>
              </a:spcAft>
              <a:buClr>
                <a:schemeClr val="dk2"/>
              </a:buClr>
              <a:buSzPts val="1500"/>
              <a:buFont typeface="Josefin Sans"/>
              <a:buChar char="●"/>
            </a:pPr>
            <a:r>
              <a:rPr b="1" lang="en" sz="1500">
                <a:solidFill>
                  <a:schemeClr val="dk2"/>
                </a:solidFill>
                <a:latin typeface="Josefin Sans"/>
                <a:ea typeface="Josefin Sans"/>
                <a:cs typeface="Josefin Sans"/>
                <a:sym typeface="Josefin Sans"/>
              </a:rPr>
              <a:t>Grouping by Missing Values</a:t>
            </a:r>
            <a:r>
              <a:rPr lang="en" sz="1500">
                <a:solidFill>
                  <a:schemeClr val="dk2"/>
                </a:solidFill>
                <a:latin typeface="Josefin Sans"/>
                <a:ea typeface="Josefin Sans"/>
                <a:cs typeface="Josefin Sans"/>
                <a:sym typeface="Josefin Sans"/>
              </a:rPr>
              <a:t>: Features were grouped based on missing value patterns to capture similarities.</a:t>
            </a:r>
            <a:endParaRPr sz="1500">
              <a:solidFill>
                <a:schemeClr val="dk2"/>
              </a:solidFill>
              <a:latin typeface="Josefin Sans"/>
              <a:ea typeface="Josefin Sans"/>
              <a:cs typeface="Josefin Sans"/>
              <a:sym typeface="Josefin Sans"/>
            </a:endParaRPr>
          </a:p>
          <a:p>
            <a:pPr indent="-323850" lvl="0" marL="457200" rtl="0" algn="l">
              <a:spcBef>
                <a:spcPts val="1200"/>
              </a:spcBef>
              <a:spcAft>
                <a:spcPts val="0"/>
              </a:spcAft>
              <a:buClr>
                <a:schemeClr val="dk2"/>
              </a:buClr>
              <a:buSzPts val="1500"/>
              <a:buFont typeface="Josefin Sans"/>
              <a:buChar char="●"/>
            </a:pPr>
            <a:r>
              <a:rPr b="1" lang="en" sz="1500">
                <a:solidFill>
                  <a:schemeClr val="dk2"/>
                </a:solidFill>
                <a:latin typeface="Josefin Sans"/>
                <a:ea typeface="Josefin Sans"/>
                <a:cs typeface="Josefin Sans"/>
                <a:sym typeface="Josefin Sans"/>
              </a:rPr>
              <a:t>Dimensionality Reduction</a:t>
            </a:r>
            <a:r>
              <a:rPr lang="en" sz="1500">
                <a:solidFill>
                  <a:schemeClr val="dk2"/>
                </a:solidFill>
                <a:latin typeface="Josefin Sans"/>
                <a:ea typeface="Josefin Sans"/>
                <a:cs typeface="Josefin Sans"/>
                <a:sym typeface="Josefin Sans"/>
              </a:rPr>
              <a:t>: PCA was applied within each group, retaining features that explained 90% of the variance. </a:t>
            </a:r>
            <a:r>
              <a:rPr b="1" lang="en" sz="1500">
                <a:solidFill>
                  <a:schemeClr val="dk2"/>
                </a:solidFill>
                <a:latin typeface="Josefin Sans"/>
                <a:ea typeface="Josefin Sans"/>
                <a:cs typeface="Josefin Sans"/>
                <a:sym typeface="Josefin Sans"/>
              </a:rPr>
              <a:t>339 Vesta </a:t>
            </a:r>
            <a:r>
              <a:rPr lang="en" sz="1500">
                <a:solidFill>
                  <a:schemeClr val="dk2"/>
                </a:solidFill>
                <a:latin typeface="Josefin Sans"/>
                <a:ea typeface="Josefin Sans"/>
                <a:cs typeface="Josefin Sans"/>
                <a:sym typeface="Josefin Sans"/>
              </a:rPr>
              <a:t>features were reduced to 27.</a:t>
            </a:r>
            <a:endParaRPr sz="1500">
              <a:solidFill>
                <a:schemeClr val="dk2"/>
              </a:solidFill>
              <a:latin typeface="Josefin Sans"/>
              <a:ea typeface="Josefin Sans"/>
              <a:cs typeface="Josefin Sans"/>
              <a:sym typeface="Josefin Sans"/>
            </a:endParaRPr>
          </a:p>
          <a:p>
            <a:pPr indent="-323850" lvl="0" marL="457200" rtl="0" algn="l">
              <a:spcBef>
                <a:spcPts val="1200"/>
              </a:spcBef>
              <a:spcAft>
                <a:spcPts val="0"/>
              </a:spcAft>
              <a:buClr>
                <a:schemeClr val="dk2"/>
              </a:buClr>
              <a:buSzPts val="1500"/>
              <a:buFont typeface="Josefin Sans"/>
              <a:buChar char="●"/>
            </a:pPr>
            <a:r>
              <a:rPr b="1" lang="en" sz="1500">
                <a:solidFill>
                  <a:schemeClr val="dk2"/>
                </a:solidFill>
                <a:latin typeface="Josefin Sans"/>
                <a:ea typeface="Josefin Sans"/>
                <a:cs typeface="Josefin Sans"/>
                <a:sym typeface="Josefin Sans"/>
              </a:rPr>
              <a:t>Device Analysis</a:t>
            </a:r>
            <a:r>
              <a:rPr lang="en" sz="1500">
                <a:solidFill>
                  <a:schemeClr val="dk2"/>
                </a:solidFill>
                <a:latin typeface="Josefin Sans"/>
                <a:ea typeface="Josefin Sans"/>
                <a:cs typeface="Josefin Sans"/>
                <a:sym typeface="Josefin Sans"/>
              </a:rPr>
              <a:t>: Extracted details such as device type, operating system, browser, and screen resolution from raw data.</a:t>
            </a:r>
            <a:endParaRPr sz="1500">
              <a:solidFill>
                <a:schemeClr val="dk2"/>
              </a:solidFill>
              <a:latin typeface="Josefin Sans"/>
              <a:ea typeface="Josefin Sans"/>
              <a:cs typeface="Josefin Sans"/>
              <a:sym typeface="Josefin Sans"/>
            </a:endParaRPr>
          </a:p>
          <a:p>
            <a:pPr indent="-323850" lvl="0" marL="457200" rtl="0" algn="l">
              <a:spcBef>
                <a:spcPts val="1200"/>
              </a:spcBef>
              <a:spcAft>
                <a:spcPts val="0"/>
              </a:spcAft>
              <a:buClr>
                <a:schemeClr val="dk2"/>
              </a:buClr>
              <a:buSzPts val="1500"/>
              <a:buFont typeface="Josefin Sans"/>
              <a:buChar char="●"/>
            </a:pPr>
            <a:r>
              <a:rPr b="1" lang="en" sz="1500">
                <a:solidFill>
                  <a:schemeClr val="dk2"/>
                </a:solidFill>
                <a:latin typeface="Josefin Sans"/>
                <a:ea typeface="Josefin Sans"/>
                <a:cs typeface="Josefin Sans"/>
                <a:sym typeface="Josefin Sans"/>
              </a:rPr>
              <a:t>Privacy Constraints</a:t>
            </a:r>
            <a:r>
              <a:rPr lang="en" sz="1500">
                <a:solidFill>
                  <a:schemeClr val="dk2"/>
                </a:solidFill>
                <a:latin typeface="Josefin Sans"/>
                <a:ea typeface="Josefin Sans"/>
                <a:cs typeface="Josefin Sans"/>
                <a:sym typeface="Josefin Sans"/>
              </a:rPr>
              <a:t>: Due to encoded feature names and data, analysis required relatable interpretation patterns (e.g., D9 represents the hour of the day from normalized Transaction DT revealed only by the histogram pattern.).</a:t>
            </a:r>
            <a:endParaRPr sz="1500">
              <a:solidFill>
                <a:schemeClr val="dk2"/>
              </a:solidFill>
              <a:latin typeface="Josefin Sans"/>
              <a:ea typeface="Josefin Sans"/>
              <a:cs typeface="Josefin Sans"/>
              <a:sym typeface="Josefin Sans"/>
            </a:endParaRPr>
          </a:p>
          <a:p>
            <a:pPr indent="-323850" lvl="0" marL="457200" rtl="0" algn="l">
              <a:spcBef>
                <a:spcPts val="1200"/>
              </a:spcBef>
              <a:spcAft>
                <a:spcPts val="0"/>
              </a:spcAft>
              <a:buClr>
                <a:schemeClr val="dk2"/>
              </a:buClr>
              <a:buSzPts val="1500"/>
              <a:buFont typeface="Josefin Sans"/>
              <a:buChar char="●"/>
            </a:pPr>
            <a:r>
              <a:rPr b="1" lang="en" sz="1500">
                <a:solidFill>
                  <a:schemeClr val="dk2"/>
                </a:solidFill>
                <a:latin typeface="Josefin Sans"/>
                <a:ea typeface="Josefin Sans"/>
                <a:cs typeface="Josefin Sans"/>
                <a:sym typeface="Josefin Sans"/>
              </a:rPr>
              <a:t>Transaction Grouping</a:t>
            </a:r>
            <a:r>
              <a:rPr lang="en" sz="1500">
                <a:solidFill>
                  <a:schemeClr val="dk2"/>
                </a:solidFill>
                <a:latin typeface="Josefin Sans"/>
                <a:ea typeface="Josefin Sans"/>
                <a:cs typeface="Josefin Sans"/>
                <a:sym typeface="Josefin Sans"/>
              </a:rPr>
              <a:t>: Transactions were grouped by identity and card features for better insights.</a:t>
            </a:r>
            <a:endParaRPr sz="1500">
              <a:solidFill>
                <a:schemeClr val="dk2"/>
              </a:solidFill>
              <a:latin typeface="Josefin Sans"/>
              <a:ea typeface="Josefin Sans"/>
              <a:cs typeface="Josefin Sans"/>
              <a:sym typeface="Josefin Sans"/>
            </a:endParaRPr>
          </a:p>
          <a:p>
            <a:pPr indent="-323850" lvl="0" marL="457200" rtl="0" algn="l">
              <a:spcBef>
                <a:spcPts val="1200"/>
              </a:spcBef>
              <a:spcAft>
                <a:spcPts val="1000"/>
              </a:spcAft>
              <a:buClr>
                <a:schemeClr val="dk2"/>
              </a:buClr>
              <a:buSzPts val="1500"/>
              <a:buFont typeface="Josefin Sans"/>
              <a:buChar char="●"/>
            </a:pPr>
            <a:r>
              <a:rPr b="1" lang="en" sz="1500">
                <a:solidFill>
                  <a:schemeClr val="dk2"/>
                </a:solidFill>
                <a:latin typeface="Josefin Sans"/>
                <a:ea typeface="Josefin Sans"/>
                <a:cs typeface="Josefin Sans"/>
                <a:sym typeface="Josefin Sans"/>
              </a:rPr>
              <a:t>Model Performance Analysis: </a:t>
            </a:r>
            <a:r>
              <a:rPr lang="en" sz="1500">
                <a:solidFill>
                  <a:schemeClr val="dk2"/>
                </a:solidFill>
                <a:latin typeface="Josefin Sans"/>
                <a:ea typeface="Josefin Sans"/>
                <a:cs typeface="Josefin Sans"/>
                <a:sym typeface="Josefin Sans"/>
              </a:rPr>
              <a:t>Did further analysis for the transaction where model prediction was wrong, to further understand the data.</a:t>
            </a:r>
            <a:endParaRPr sz="1500">
              <a:solidFill>
                <a:schemeClr val="dk2"/>
              </a:solidFill>
              <a:latin typeface="Josefin Sans"/>
              <a:ea typeface="Josefin Sans"/>
              <a:cs typeface="Josefin Sans"/>
              <a:sym typeface="Josefin Sans"/>
            </a:endParaRPr>
          </a:p>
        </p:txBody>
      </p:sp>
      <p:pic>
        <p:nvPicPr>
          <p:cNvPr id="290" name="Google Shape;290;p33"/>
          <p:cNvPicPr preferRelativeResize="0"/>
          <p:nvPr/>
        </p:nvPicPr>
        <p:blipFill rotWithShape="1">
          <a:blip r:embed="rId3">
            <a:alphaModFix/>
          </a:blip>
          <a:srcRect b="0" l="0" r="0" t="0"/>
          <a:stretch/>
        </p:blipFill>
        <p:spPr>
          <a:xfrm>
            <a:off x="8072500" y="110050"/>
            <a:ext cx="989475" cy="1694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94" name="Shape 294"/>
        <p:cNvGrpSpPr/>
        <p:nvPr/>
      </p:nvGrpSpPr>
      <p:grpSpPr>
        <a:xfrm>
          <a:off x="0" y="0"/>
          <a:ext cx="0" cy="0"/>
          <a:chOff x="0" y="0"/>
          <a:chExt cx="0" cy="0"/>
        </a:xfrm>
      </p:grpSpPr>
      <p:sp>
        <p:nvSpPr>
          <p:cNvPr id="295" name="Google Shape;295;p34"/>
          <p:cNvSpPr txBox="1"/>
          <p:nvPr>
            <p:ph idx="4294967295" type="title"/>
          </p:nvPr>
        </p:nvSpPr>
        <p:spPr>
          <a:xfrm>
            <a:off x="240950" y="192225"/>
            <a:ext cx="8562300" cy="727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b="1" lang="en" sz="2500">
                <a:solidFill>
                  <a:schemeClr val="lt1"/>
                </a:solidFill>
                <a:latin typeface="Josefin Sans"/>
                <a:ea typeface="Josefin Sans"/>
                <a:cs typeface="Josefin Sans"/>
                <a:sym typeface="Josefin Sans"/>
              </a:rPr>
              <a:t>Key Findings and </a:t>
            </a:r>
            <a:r>
              <a:rPr b="1" lang="en" sz="2500">
                <a:solidFill>
                  <a:schemeClr val="lt1"/>
                </a:solidFill>
                <a:latin typeface="Josefin Sans"/>
                <a:ea typeface="Josefin Sans"/>
                <a:cs typeface="Josefin Sans"/>
                <a:sym typeface="Josefin Sans"/>
              </a:rPr>
              <a:t>Recommendations</a:t>
            </a:r>
            <a:r>
              <a:rPr b="1" lang="en" sz="2500">
                <a:solidFill>
                  <a:schemeClr val="lt1"/>
                </a:solidFill>
                <a:latin typeface="Josefin Sans"/>
                <a:ea typeface="Josefin Sans"/>
                <a:cs typeface="Josefin Sans"/>
                <a:sym typeface="Josefin Sans"/>
              </a:rPr>
              <a:t>           </a:t>
            </a:r>
            <a:endParaRPr b="1" sz="2500">
              <a:solidFill>
                <a:schemeClr val="lt1"/>
              </a:solidFill>
              <a:latin typeface="Josefin Sans"/>
              <a:ea typeface="Josefin Sans"/>
              <a:cs typeface="Josefin Sans"/>
              <a:sym typeface="Josefin Sans"/>
            </a:endParaRPr>
          </a:p>
        </p:txBody>
      </p:sp>
      <p:cxnSp>
        <p:nvCxnSpPr>
          <p:cNvPr id="296" name="Google Shape;296;p34"/>
          <p:cNvCxnSpPr/>
          <p:nvPr/>
        </p:nvCxnSpPr>
        <p:spPr>
          <a:xfrm>
            <a:off x="418675" y="1811883"/>
            <a:ext cx="270900" cy="0"/>
          </a:xfrm>
          <a:prstGeom prst="straightConnector1">
            <a:avLst/>
          </a:prstGeom>
          <a:noFill/>
          <a:ln cap="flat" cmpd="sng" w="9525">
            <a:solidFill>
              <a:schemeClr val="lt2"/>
            </a:solidFill>
            <a:prstDash val="solid"/>
            <a:round/>
            <a:headEnd len="sm" w="sm" type="none"/>
            <a:tailEnd len="sm" w="sm" type="none"/>
          </a:ln>
        </p:spPr>
      </p:cxnSp>
      <p:pic>
        <p:nvPicPr>
          <p:cNvPr id="297" name="Google Shape;297;p34"/>
          <p:cNvPicPr preferRelativeResize="0"/>
          <p:nvPr/>
        </p:nvPicPr>
        <p:blipFill rotWithShape="1">
          <a:blip r:embed="rId3">
            <a:alphaModFix/>
          </a:blip>
          <a:srcRect b="0" l="0" r="0" t="0"/>
          <a:stretch/>
        </p:blipFill>
        <p:spPr>
          <a:xfrm>
            <a:off x="8072500" y="110050"/>
            <a:ext cx="989475" cy="169475"/>
          </a:xfrm>
          <a:prstGeom prst="rect">
            <a:avLst/>
          </a:prstGeom>
          <a:noFill/>
          <a:ln>
            <a:noFill/>
          </a:ln>
        </p:spPr>
      </p:pic>
      <p:graphicFrame>
        <p:nvGraphicFramePr>
          <p:cNvPr id="298" name="Google Shape;298;p34"/>
          <p:cNvGraphicFramePr/>
          <p:nvPr/>
        </p:nvGraphicFramePr>
        <p:xfrm>
          <a:off x="240950" y="1012413"/>
          <a:ext cx="3000000" cy="3000000"/>
        </p:xfrm>
        <a:graphic>
          <a:graphicData uri="http://schemas.openxmlformats.org/drawingml/2006/table">
            <a:tbl>
              <a:tblPr>
                <a:noFill/>
                <a:tableStyleId>{C9F68BA9-F82A-43F4-95A5-0D272B3327D9}</a:tableStyleId>
              </a:tblPr>
              <a:tblGrid>
                <a:gridCol w="4369175"/>
                <a:gridCol w="4292925"/>
              </a:tblGrid>
              <a:tr h="435600">
                <a:tc>
                  <a:txBody>
                    <a:bodyPr/>
                    <a:lstStyle/>
                    <a:p>
                      <a:pPr indent="0" lvl="0" marL="0" rtl="0" algn="ctr">
                        <a:spcBef>
                          <a:spcPts val="0"/>
                        </a:spcBef>
                        <a:spcAft>
                          <a:spcPts val="0"/>
                        </a:spcAft>
                        <a:buNone/>
                      </a:pPr>
                      <a:r>
                        <a:rPr b="1" lang="en" sz="2100">
                          <a:solidFill>
                            <a:srgbClr val="1A4568"/>
                          </a:solidFill>
                          <a:latin typeface="Josefin Sans"/>
                          <a:ea typeface="Josefin Sans"/>
                          <a:cs typeface="Josefin Sans"/>
                          <a:sym typeface="Josefin Sans"/>
                        </a:rPr>
                        <a:t>Key Findings</a:t>
                      </a:r>
                      <a:endParaRPr sz="800"/>
                    </a:p>
                  </a:txBody>
                  <a:tcPr marT="91425" marB="91425" marR="91425" marL="91425">
                    <a:lnL cap="flat" cmpd="sng" w="9525">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9DCEDF"/>
                    </a:solidFill>
                  </a:tcPr>
                </a:tc>
                <a:tc>
                  <a:txBody>
                    <a:bodyPr/>
                    <a:lstStyle/>
                    <a:p>
                      <a:pPr indent="0" lvl="0" marL="0" rtl="0" algn="ctr">
                        <a:spcBef>
                          <a:spcPts val="0"/>
                        </a:spcBef>
                        <a:spcAft>
                          <a:spcPts val="0"/>
                        </a:spcAft>
                        <a:buNone/>
                      </a:pPr>
                      <a:r>
                        <a:rPr b="1" lang="en" sz="2100">
                          <a:solidFill>
                            <a:srgbClr val="1A4568"/>
                          </a:solidFill>
                          <a:latin typeface="Josefin Sans"/>
                          <a:ea typeface="Josefin Sans"/>
                          <a:cs typeface="Josefin Sans"/>
                          <a:sym typeface="Josefin Sans"/>
                        </a:rPr>
                        <a:t>Recommendations</a:t>
                      </a:r>
                      <a:endParaRPr sz="800"/>
                    </a:p>
                  </a:txBody>
                  <a:tcPr marT="91425" marB="91425" marR="91425" marL="91425">
                    <a:lnL cap="flat" cmpd="sng" w="38100">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9DCEDF"/>
                    </a:solidFill>
                  </a:tcPr>
                </a:tc>
              </a:tr>
              <a:tr h="3408100">
                <a:tc>
                  <a:txBody>
                    <a:bodyPr/>
                    <a:lstStyle/>
                    <a:p>
                      <a:pPr indent="-203200" lvl="0" marL="285750" rtl="0" algn="l">
                        <a:lnSpc>
                          <a:spcPct val="115000"/>
                        </a:lnSpc>
                        <a:spcBef>
                          <a:spcPts val="1200"/>
                        </a:spcBef>
                        <a:spcAft>
                          <a:spcPts val="0"/>
                        </a:spcAft>
                        <a:buClr>
                          <a:schemeClr val="lt1"/>
                        </a:buClr>
                        <a:buSzPts val="1400"/>
                        <a:buFont typeface="Josefin Sans"/>
                        <a:buChar char="●"/>
                      </a:pPr>
                      <a:r>
                        <a:rPr lang="en">
                          <a:solidFill>
                            <a:schemeClr val="lt1"/>
                          </a:solidFill>
                          <a:latin typeface="Josefin Sans"/>
                          <a:ea typeface="Josefin Sans"/>
                          <a:cs typeface="Josefin Sans"/>
                          <a:sym typeface="Josefin Sans"/>
                        </a:rPr>
                        <a:t>Fraudulent activity is higher during certain hours, even with fewer transactions occurring at those times.</a:t>
                      </a:r>
                      <a:endParaRPr>
                        <a:solidFill>
                          <a:schemeClr val="lt1"/>
                        </a:solidFill>
                        <a:latin typeface="Josefin Sans"/>
                        <a:ea typeface="Josefin Sans"/>
                        <a:cs typeface="Josefin Sans"/>
                        <a:sym typeface="Josefin Sans"/>
                      </a:endParaRPr>
                    </a:p>
                    <a:p>
                      <a:pPr indent="-203200" lvl="0" marL="285750" rtl="0" algn="l">
                        <a:lnSpc>
                          <a:spcPct val="100000"/>
                        </a:lnSpc>
                        <a:spcBef>
                          <a:spcPts val="0"/>
                        </a:spcBef>
                        <a:spcAft>
                          <a:spcPts val="0"/>
                        </a:spcAft>
                        <a:buClr>
                          <a:schemeClr val="lt1"/>
                        </a:buClr>
                        <a:buSzPts val="1400"/>
                        <a:buFont typeface="Josefin Sans"/>
                        <a:buChar char="●"/>
                      </a:pPr>
                      <a:r>
                        <a:rPr lang="en">
                          <a:solidFill>
                            <a:schemeClr val="lt1"/>
                          </a:solidFill>
                          <a:latin typeface="Josefin Sans"/>
                          <a:ea typeface="Josefin Sans"/>
                          <a:cs typeface="Josefin Sans"/>
                          <a:sym typeface="Josefin Sans"/>
                        </a:rPr>
                        <a:t>Mobile devices are more vulnerable to fraud .</a:t>
                      </a:r>
                      <a:endParaRPr>
                        <a:solidFill>
                          <a:schemeClr val="lt1"/>
                        </a:solidFill>
                        <a:latin typeface="Josefin Sans"/>
                        <a:ea typeface="Josefin Sans"/>
                        <a:cs typeface="Josefin Sans"/>
                        <a:sym typeface="Josefin Sans"/>
                      </a:endParaRPr>
                    </a:p>
                    <a:p>
                      <a:pPr indent="-203200" lvl="0" marL="285750" rtl="0" algn="l">
                        <a:lnSpc>
                          <a:spcPct val="100000"/>
                        </a:lnSpc>
                        <a:spcBef>
                          <a:spcPts val="1000"/>
                        </a:spcBef>
                        <a:spcAft>
                          <a:spcPts val="0"/>
                        </a:spcAft>
                        <a:buClr>
                          <a:schemeClr val="lt1"/>
                        </a:buClr>
                        <a:buSzPts val="1400"/>
                        <a:buFont typeface="Josefin Sans"/>
                        <a:buChar char="●"/>
                      </a:pPr>
                      <a:r>
                        <a:rPr lang="en">
                          <a:solidFill>
                            <a:schemeClr val="lt1"/>
                          </a:solidFill>
                          <a:latin typeface="Josefin Sans"/>
                          <a:ea typeface="Josefin Sans"/>
                          <a:cs typeface="Josefin Sans"/>
                          <a:sym typeface="Josefin Sans"/>
                        </a:rPr>
                        <a:t>Popular </a:t>
                      </a:r>
                      <a:r>
                        <a:rPr lang="en">
                          <a:solidFill>
                            <a:schemeClr val="lt1"/>
                          </a:solidFill>
                          <a:latin typeface="Josefin Sans"/>
                          <a:ea typeface="Josefin Sans"/>
                          <a:cs typeface="Josefin Sans"/>
                          <a:sym typeface="Josefin Sans"/>
                        </a:rPr>
                        <a:t>email domains were more commonly associated with f</a:t>
                      </a:r>
                      <a:r>
                        <a:rPr lang="en">
                          <a:solidFill>
                            <a:schemeClr val="lt1"/>
                          </a:solidFill>
                          <a:latin typeface="Josefin Sans"/>
                          <a:ea typeface="Josefin Sans"/>
                          <a:cs typeface="Josefin Sans"/>
                          <a:sym typeface="Josefin Sans"/>
                        </a:rPr>
                        <a:t>raudulent activities.</a:t>
                      </a:r>
                      <a:endParaRPr>
                        <a:solidFill>
                          <a:schemeClr val="lt1"/>
                        </a:solidFill>
                        <a:latin typeface="Josefin Sans"/>
                        <a:ea typeface="Josefin Sans"/>
                        <a:cs typeface="Josefin Sans"/>
                        <a:sym typeface="Josefin Sans"/>
                      </a:endParaRPr>
                    </a:p>
                    <a:p>
                      <a:pPr indent="-203200" lvl="0" marL="285750" rtl="0" algn="l">
                        <a:lnSpc>
                          <a:spcPct val="100000"/>
                        </a:lnSpc>
                        <a:spcBef>
                          <a:spcPts val="1000"/>
                        </a:spcBef>
                        <a:spcAft>
                          <a:spcPts val="0"/>
                        </a:spcAft>
                        <a:buClr>
                          <a:schemeClr val="lt1"/>
                        </a:buClr>
                        <a:buSzPts val="1400"/>
                        <a:buFont typeface="Josefin Sans"/>
                        <a:buChar char="●"/>
                      </a:pPr>
                      <a:r>
                        <a:rPr lang="en">
                          <a:solidFill>
                            <a:schemeClr val="lt1"/>
                          </a:solidFill>
                          <a:latin typeface="Josefin Sans"/>
                          <a:ea typeface="Josefin Sans"/>
                          <a:cs typeface="Josefin Sans"/>
                          <a:sym typeface="Josefin Sans"/>
                        </a:rPr>
                        <a:t>Older browser versions (e.g., Chrome) show higher fraud rates compared to updated ones.</a:t>
                      </a:r>
                      <a:endParaRPr>
                        <a:solidFill>
                          <a:schemeClr val="lt1"/>
                        </a:solidFill>
                        <a:latin typeface="Josefin Sans"/>
                        <a:ea typeface="Josefin Sans"/>
                        <a:cs typeface="Josefin Sans"/>
                        <a:sym typeface="Josefin Sans"/>
                      </a:endParaRPr>
                    </a:p>
                    <a:p>
                      <a:pPr indent="-203200" lvl="0" marL="285750" rtl="0" algn="l">
                        <a:lnSpc>
                          <a:spcPct val="100000"/>
                        </a:lnSpc>
                        <a:spcBef>
                          <a:spcPts val="1000"/>
                        </a:spcBef>
                        <a:spcAft>
                          <a:spcPts val="0"/>
                        </a:spcAft>
                        <a:buClr>
                          <a:schemeClr val="lt1"/>
                        </a:buClr>
                        <a:buSzPts val="1400"/>
                        <a:buFont typeface="Josefin Sans"/>
                        <a:buChar char="●"/>
                      </a:pPr>
                      <a:r>
                        <a:rPr lang="en">
                          <a:solidFill>
                            <a:schemeClr val="lt1"/>
                          </a:solidFill>
                          <a:latin typeface="Josefin Sans"/>
                          <a:ea typeface="Josefin Sans"/>
                          <a:cs typeface="Josefin Sans"/>
                          <a:sym typeface="Josefin Sans"/>
                        </a:rPr>
                        <a:t>In most fraud cases the personal information was not updated in </a:t>
                      </a:r>
                      <a:r>
                        <a:rPr lang="en">
                          <a:solidFill>
                            <a:schemeClr val="lt1"/>
                          </a:solidFill>
                          <a:latin typeface="Josefin Sans"/>
                          <a:ea typeface="Josefin Sans"/>
                          <a:cs typeface="Josefin Sans"/>
                          <a:sym typeface="Josefin Sans"/>
                        </a:rPr>
                        <a:t>timely</a:t>
                      </a:r>
                      <a:r>
                        <a:rPr lang="en">
                          <a:solidFill>
                            <a:schemeClr val="lt1"/>
                          </a:solidFill>
                          <a:latin typeface="Josefin Sans"/>
                          <a:ea typeface="Josefin Sans"/>
                          <a:cs typeface="Josefin Sans"/>
                          <a:sym typeface="Josefin Sans"/>
                        </a:rPr>
                        <a:t> manner.</a:t>
                      </a:r>
                      <a:endParaRPr>
                        <a:solidFill>
                          <a:schemeClr val="lt1"/>
                        </a:solidFill>
                        <a:latin typeface="Josefin Sans"/>
                        <a:ea typeface="Josefin Sans"/>
                        <a:cs typeface="Josefin Sans"/>
                        <a:sym typeface="Josefin Sans"/>
                      </a:endParaRPr>
                    </a:p>
                    <a:p>
                      <a:pPr indent="-203200" lvl="0" marL="285750" marR="0" rtl="0" algn="l">
                        <a:lnSpc>
                          <a:spcPct val="100000"/>
                        </a:lnSpc>
                        <a:spcBef>
                          <a:spcPts val="1000"/>
                        </a:spcBef>
                        <a:spcAft>
                          <a:spcPts val="0"/>
                        </a:spcAft>
                        <a:buClr>
                          <a:schemeClr val="lt1"/>
                        </a:buClr>
                        <a:buSzPts val="1400"/>
                        <a:buFont typeface="Josefin Sans"/>
                        <a:buChar char="●"/>
                      </a:pPr>
                      <a:r>
                        <a:rPr lang="en">
                          <a:solidFill>
                            <a:schemeClr val="lt1"/>
                          </a:solidFill>
                          <a:latin typeface="Josefin Sans"/>
                          <a:ea typeface="Josefin Sans"/>
                          <a:cs typeface="Josefin Sans"/>
                          <a:sym typeface="Josefin Sans"/>
                        </a:rPr>
                        <a:t>Contrary to popular belief, debit cards can sometimes be more vulnerable to fraud than credit cards.</a:t>
                      </a:r>
                      <a:endParaRPr>
                        <a:solidFill>
                          <a:schemeClr val="lt1"/>
                        </a:solidFill>
                        <a:latin typeface="Josefin Sans"/>
                        <a:ea typeface="Josefin Sans"/>
                        <a:cs typeface="Josefin Sans"/>
                        <a:sym typeface="Josefin Sans"/>
                      </a:endParaRPr>
                    </a:p>
                    <a:p>
                      <a:pPr indent="0" lvl="0" marL="285750" rtl="0" algn="l">
                        <a:lnSpc>
                          <a:spcPct val="100000"/>
                        </a:lnSpc>
                        <a:spcBef>
                          <a:spcPts val="1000"/>
                        </a:spcBef>
                        <a:spcAft>
                          <a:spcPts val="1000"/>
                        </a:spcAft>
                        <a:buNone/>
                      </a:pPr>
                      <a:r>
                        <a:t/>
                      </a:r>
                      <a:endParaRPr>
                        <a:solidFill>
                          <a:schemeClr val="lt1"/>
                        </a:solidFill>
                        <a:latin typeface="Josefin Sans"/>
                        <a:ea typeface="Josefin Sans"/>
                        <a:cs typeface="Josefin Sans"/>
                        <a:sym typeface="Josefin Sans"/>
                      </a:endParaRPr>
                    </a:p>
                  </a:txBody>
                  <a:tcPr marT="91425" marB="91425" marR="91425" marL="91425">
                    <a:lnL cap="flat" cmpd="sng" w="9525">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FEFEF"/>
                    </a:solidFill>
                  </a:tcPr>
                </a:tc>
                <a:tc>
                  <a:txBody>
                    <a:bodyPr/>
                    <a:lstStyle/>
                    <a:p>
                      <a:pPr indent="-260350" lvl="0" marL="400050" rtl="0" algn="l">
                        <a:lnSpc>
                          <a:spcPct val="100000"/>
                        </a:lnSpc>
                        <a:spcBef>
                          <a:spcPts val="0"/>
                        </a:spcBef>
                        <a:spcAft>
                          <a:spcPts val="0"/>
                        </a:spcAft>
                        <a:buClr>
                          <a:schemeClr val="lt1"/>
                        </a:buClr>
                        <a:buSzPts val="1400"/>
                        <a:buFont typeface="Josefin Sans"/>
                        <a:buChar char="●"/>
                      </a:pPr>
                      <a:r>
                        <a:rPr lang="en">
                          <a:solidFill>
                            <a:schemeClr val="lt1"/>
                          </a:solidFill>
                          <a:latin typeface="Josefin Sans"/>
                          <a:ea typeface="Josefin Sans"/>
                          <a:cs typeface="Josefin Sans"/>
                          <a:sym typeface="Josefin Sans"/>
                        </a:rPr>
                        <a:t>Increased vigilance during high-fraud times.</a:t>
                      </a:r>
                      <a:endParaRPr>
                        <a:solidFill>
                          <a:schemeClr val="lt1"/>
                        </a:solidFill>
                        <a:latin typeface="Josefin Sans"/>
                        <a:ea typeface="Josefin Sans"/>
                        <a:cs typeface="Josefin Sans"/>
                        <a:sym typeface="Josefin Sans"/>
                      </a:endParaRPr>
                    </a:p>
                    <a:p>
                      <a:pPr indent="-260350" lvl="0" marL="400050" rtl="0" algn="l">
                        <a:lnSpc>
                          <a:spcPct val="100000"/>
                        </a:lnSpc>
                        <a:spcBef>
                          <a:spcPts val="1000"/>
                        </a:spcBef>
                        <a:spcAft>
                          <a:spcPts val="0"/>
                        </a:spcAft>
                        <a:buClr>
                          <a:schemeClr val="lt1"/>
                        </a:buClr>
                        <a:buSzPts val="1400"/>
                        <a:buFont typeface="Josefin Sans"/>
                        <a:buChar char="●"/>
                      </a:pPr>
                      <a:r>
                        <a:rPr lang="en">
                          <a:solidFill>
                            <a:schemeClr val="lt1"/>
                          </a:solidFill>
                          <a:latin typeface="Josefin Sans"/>
                          <a:ea typeface="Josefin Sans"/>
                          <a:cs typeface="Josefin Sans"/>
                          <a:sym typeface="Josefin Sans"/>
                        </a:rPr>
                        <a:t>Extra caution with mobile transactions, especially regarding email address verification.</a:t>
                      </a:r>
                      <a:endParaRPr>
                        <a:solidFill>
                          <a:schemeClr val="lt1"/>
                        </a:solidFill>
                        <a:latin typeface="Josefin Sans"/>
                        <a:ea typeface="Josefin Sans"/>
                        <a:cs typeface="Josefin Sans"/>
                        <a:sym typeface="Josefin Sans"/>
                      </a:endParaRPr>
                    </a:p>
                    <a:p>
                      <a:pPr indent="-260350" lvl="0" marL="400050" rtl="0" algn="l">
                        <a:lnSpc>
                          <a:spcPct val="100000"/>
                        </a:lnSpc>
                        <a:spcBef>
                          <a:spcPts val="1000"/>
                        </a:spcBef>
                        <a:spcAft>
                          <a:spcPts val="0"/>
                        </a:spcAft>
                        <a:buClr>
                          <a:schemeClr val="lt1"/>
                        </a:buClr>
                        <a:buSzPts val="1400"/>
                        <a:buFont typeface="Josefin Sans"/>
                        <a:buChar char="●"/>
                      </a:pPr>
                      <a:r>
                        <a:rPr lang="en">
                          <a:solidFill>
                            <a:schemeClr val="lt1"/>
                          </a:solidFill>
                          <a:latin typeface="Josefin Sans"/>
                          <a:ea typeface="Josefin Sans"/>
                          <a:cs typeface="Josefin Sans"/>
                          <a:sym typeface="Josefin Sans"/>
                        </a:rPr>
                        <a:t>Encourage users to keep browsers and operating system updated to reduce fraud risk.</a:t>
                      </a:r>
                      <a:endParaRPr>
                        <a:solidFill>
                          <a:schemeClr val="lt1"/>
                        </a:solidFill>
                        <a:latin typeface="Josefin Sans"/>
                        <a:ea typeface="Josefin Sans"/>
                        <a:cs typeface="Josefin Sans"/>
                        <a:sym typeface="Josefin Sans"/>
                      </a:endParaRPr>
                    </a:p>
                    <a:p>
                      <a:pPr indent="-260350" lvl="0" marL="400050" rtl="0" algn="l">
                        <a:lnSpc>
                          <a:spcPct val="100000"/>
                        </a:lnSpc>
                        <a:spcBef>
                          <a:spcPts val="1000"/>
                        </a:spcBef>
                        <a:spcAft>
                          <a:spcPts val="0"/>
                        </a:spcAft>
                        <a:buClr>
                          <a:schemeClr val="lt1"/>
                        </a:buClr>
                        <a:buSzPts val="1400"/>
                        <a:buFont typeface="Josefin Sans"/>
                        <a:buChar char="●"/>
                      </a:pPr>
                      <a:r>
                        <a:rPr lang="en">
                          <a:solidFill>
                            <a:schemeClr val="lt1"/>
                          </a:solidFill>
                          <a:latin typeface="Josefin Sans"/>
                          <a:ea typeface="Josefin Sans"/>
                          <a:cs typeface="Josefin Sans"/>
                          <a:sym typeface="Josefin Sans"/>
                        </a:rPr>
                        <a:t>Keep the Personal Details like address and </a:t>
                      </a:r>
                      <a:r>
                        <a:rPr lang="en">
                          <a:solidFill>
                            <a:schemeClr val="lt1"/>
                          </a:solidFill>
                          <a:latin typeface="Josefin Sans"/>
                          <a:ea typeface="Josefin Sans"/>
                          <a:cs typeface="Josefin Sans"/>
                          <a:sym typeface="Josefin Sans"/>
                        </a:rPr>
                        <a:t>Phone number updated with the Issuers.</a:t>
                      </a:r>
                      <a:endParaRPr>
                        <a:solidFill>
                          <a:schemeClr val="lt1"/>
                        </a:solidFill>
                        <a:latin typeface="Josefin Sans"/>
                        <a:ea typeface="Josefin Sans"/>
                        <a:cs typeface="Josefin Sans"/>
                        <a:sym typeface="Josefin Sans"/>
                      </a:endParaRPr>
                    </a:p>
                    <a:p>
                      <a:pPr indent="-254000" lvl="0" marL="400050" rtl="0" algn="l">
                        <a:lnSpc>
                          <a:spcPct val="115000"/>
                        </a:lnSpc>
                        <a:spcBef>
                          <a:spcPts val="1000"/>
                        </a:spcBef>
                        <a:spcAft>
                          <a:spcPts val="0"/>
                        </a:spcAft>
                        <a:buClr>
                          <a:schemeClr val="lt1"/>
                        </a:buClr>
                        <a:buSzPts val="1300"/>
                        <a:buChar char="●"/>
                      </a:pPr>
                      <a:r>
                        <a:rPr lang="en">
                          <a:solidFill>
                            <a:schemeClr val="lt1"/>
                          </a:solidFill>
                          <a:latin typeface="Josefin Sans"/>
                          <a:ea typeface="Josefin Sans"/>
                          <a:cs typeface="Josefin Sans"/>
                          <a:sym typeface="Josefin Sans"/>
                        </a:rPr>
                        <a:t>Use multi-factor authentication or face ID to access credit card and debit accounts online.</a:t>
                      </a:r>
                      <a:endParaRPr>
                        <a:solidFill>
                          <a:schemeClr val="lt1"/>
                        </a:solidFill>
                        <a:latin typeface="Josefin Sans"/>
                        <a:ea typeface="Josefin Sans"/>
                        <a:cs typeface="Josefin Sans"/>
                        <a:sym typeface="Josefin Sans"/>
                      </a:endParaRPr>
                    </a:p>
                    <a:p>
                      <a:pPr indent="0" lvl="0" marL="0" rtl="0" algn="l">
                        <a:lnSpc>
                          <a:spcPct val="100000"/>
                        </a:lnSpc>
                        <a:spcBef>
                          <a:spcPts val="1000"/>
                        </a:spcBef>
                        <a:spcAft>
                          <a:spcPts val="1000"/>
                        </a:spcAft>
                        <a:buNone/>
                      </a:pPr>
                      <a:r>
                        <a:t/>
                      </a:r>
                      <a:endParaRPr sz="1000">
                        <a:latin typeface="Josefin Sans"/>
                        <a:ea typeface="Josefin Sans"/>
                        <a:cs typeface="Josefin Sans"/>
                        <a:sym typeface="Josefin Sans"/>
                      </a:endParaRPr>
                    </a:p>
                  </a:txBody>
                  <a:tcPr marT="91425" marB="91425" marR="91425" marL="91425">
                    <a:lnL cap="flat" cmpd="sng" w="38100">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FEFEF"/>
                    </a:solidFill>
                  </a:tcPr>
                </a:tc>
              </a:tr>
            </a:tbl>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02" name="Shape 302"/>
        <p:cNvGrpSpPr/>
        <p:nvPr/>
      </p:nvGrpSpPr>
      <p:grpSpPr>
        <a:xfrm>
          <a:off x="0" y="0"/>
          <a:ext cx="0" cy="0"/>
          <a:chOff x="0" y="0"/>
          <a:chExt cx="0" cy="0"/>
        </a:xfrm>
      </p:grpSpPr>
      <p:sp>
        <p:nvSpPr>
          <p:cNvPr id="303" name="Google Shape;303;p35"/>
          <p:cNvSpPr txBox="1"/>
          <p:nvPr/>
        </p:nvSpPr>
        <p:spPr>
          <a:xfrm>
            <a:off x="244500" y="706650"/>
            <a:ext cx="8978400" cy="3730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100">
                <a:solidFill>
                  <a:schemeClr val="dk2"/>
                </a:solidFill>
                <a:latin typeface="Josefin Sans"/>
                <a:ea typeface="Josefin Sans"/>
                <a:cs typeface="Josefin Sans"/>
                <a:sym typeface="Josefin Sans"/>
              </a:rPr>
              <a:t>[1] A. Howard, B. Bouchon-Meunier, I. CIS, inversion, J. Lei, Lynn@Vesta, Marcus2010, and P. H. Abbass, “Ieee-cis fraud detection,” https://kagglecom/competitions/ieee-fraud-detection, 2019, kaggle.</a:t>
            </a:r>
            <a:endParaRPr sz="1100">
              <a:solidFill>
                <a:schemeClr val="dk2"/>
              </a:solidFill>
              <a:latin typeface="Josefin Sans"/>
              <a:ea typeface="Josefin Sans"/>
              <a:cs typeface="Josefin Sans"/>
              <a:sym typeface="Josefin Sans"/>
            </a:endParaRPr>
          </a:p>
          <a:p>
            <a:pPr indent="0" lvl="0" marL="0" rtl="0" algn="l">
              <a:lnSpc>
                <a:spcPct val="100000"/>
              </a:lnSpc>
              <a:spcBef>
                <a:spcPts val="1000"/>
              </a:spcBef>
              <a:spcAft>
                <a:spcPts val="0"/>
              </a:spcAft>
              <a:buNone/>
            </a:pPr>
            <a:r>
              <a:rPr lang="en" sz="1100">
                <a:solidFill>
                  <a:schemeClr val="dk2"/>
                </a:solidFill>
                <a:latin typeface="Josefin Sans"/>
                <a:ea typeface="Josefin Sans"/>
                <a:cs typeface="Josefin Sans"/>
                <a:sym typeface="Josefin Sans"/>
              </a:rPr>
              <a:t>[2] National Cyber Security Alliance, “Small Business Cybersecurity Report,” https://www.staysafeonline.org, 2019, [Online; accessed 30-October-2024].</a:t>
            </a:r>
            <a:endParaRPr sz="1100">
              <a:solidFill>
                <a:schemeClr val="dk2"/>
              </a:solidFill>
              <a:latin typeface="Josefin Sans"/>
              <a:ea typeface="Josefin Sans"/>
              <a:cs typeface="Josefin Sans"/>
              <a:sym typeface="Josefin Sans"/>
            </a:endParaRPr>
          </a:p>
          <a:p>
            <a:pPr indent="0" lvl="0" marL="0" rtl="0" algn="l">
              <a:lnSpc>
                <a:spcPct val="100000"/>
              </a:lnSpc>
              <a:spcBef>
                <a:spcPts val="1000"/>
              </a:spcBef>
              <a:spcAft>
                <a:spcPts val="0"/>
              </a:spcAft>
              <a:buNone/>
            </a:pPr>
            <a:r>
              <a:rPr lang="en" sz="1100">
                <a:solidFill>
                  <a:schemeClr val="dk2"/>
                </a:solidFill>
                <a:latin typeface="Josefin Sans"/>
                <a:ea typeface="Josefin Sans"/>
                <a:cs typeface="Josefin Sans"/>
                <a:sym typeface="Josefin Sans"/>
              </a:rPr>
              <a:t>[3] L. Cao, “Ai in finance: challenges, techniques, and opportunities,” ACM Computing Surveys (CSUR), vol. 55, no. 3, pp. 1–38, 2022.</a:t>
            </a:r>
            <a:endParaRPr sz="1100">
              <a:solidFill>
                <a:schemeClr val="dk2"/>
              </a:solidFill>
              <a:latin typeface="Josefin Sans"/>
              <a:ea typeface="Josefin Sans"/>
              <a:cs typeface="Josefin Sans"/>
              <a:sym typeface="Josefin Sans"/>
            </a:endParaRPr>
          </a:p>
          <a:p>
            <a:pPr indent="0" lvl="0" marL="0" rtl="0" algn="l">
              <a:lnSpc>
                <a:spcPct val="100000"/>
              </a:lnSpc>
              <a:spcBef>
                <a:spcPts val="1000"/>
              </a:spcBef>
              <a:spcAft>
                <a:spcPts val="0"/>
              </a:spcAft>
              <a:buNone/>
            </a:pPr>
            <a:r>
              <a:rPr lang="en" sz="1100">
                <a:solidFill>
                  <a:schemeClr val="dk2"/>
                </a:solidFill>
                <a:latin typeface="Josefin Sans"/>
                <a:ea typeface="Josefin Sans"/>
                <a:cs typeface="Josefin Sans"/>
                <a:sym typeface="Josefin Sans"/>
              </a:rPr>
              <a:t>[4] A. Ali, S. Abd Razak, S. H. Othman, T. A. E. Eisa, A. Al-Dhaqm, M. Nasser, T. Elhassan, H. Elshafie, and A. Saif, “Financial fraud detection based on machine learning: a systematic literature review,” Applied Sciences, vol. 12, no. 19, p. 9637, 2022.</a:t>
            </a:r>
            <a:endParaRPr sz="1100">
              <a:solidFill>
                <a:schemeClr val="dk2"/>
              </a:solidFill>
              <a:latin typeface="Josefin Sans"/>
              <a:ea typeface="Josefin Sans"/>
              <a:cs typeface="Josefin Sans"/>
              <a:sym typeface="Josefin Sans"/>
            </a:endParaRPr>
          </a:p>
          <a:p>
            <a:pPr indent="0" lvl="0" marL="0" rtl="0" algn="l">
              <a:lnSpc>
                <a:spcPct val="100000"/>
              </a:lnSpc>
              <a:spcBef>
                <a:spcPts val="1000"/>
              </a:spcBef>
              <a:spcAft>
                <a:spcPts val="0"/>
              </a:spcAft>
              <a:buNone/>
            </a:pPr>
            <a:r>
              <a:rPr lang="en" sz="1100">
                <a:solidFill>
                  <a:schemeClr val="dk2"/>
                </a:solidFill>
                <a:latin typeface="Josefin Sans"/>
                <a:ea typeface="Josefin Sans"/>
                <a:cs typeface="Josefin Sans"/>
                <a:sym typeface="Josefin Sans"/>
              </a:rPr>
              <a:t>[5] X. Niu, L. Wang, and X. Yang, “A comparison study of credit card fraud detection: Supervised versus unsupervised,” arXiv preprint arXiv:1904.10604, 2019.</a:t>
            </a:r>
            <a:endParaRPr sz="1100">
              <a:solidFill>
                <a:schemeClr val="dk2"/>
              </a:solidFill>
              <a:latin typeface="Josefin Sans"/>
              <a:ea typeface="Josefin Sans"/>
              <a:cs typeface="Josefin Sans"/>
              <a:sym typeface="Josefin Sans"/>
            </a:endParaRPr>
          </a:p>
          <a:p>
            <a:pPr indent="0" lvl="0" marL="0" rtl="0" algn="l">
              <a:lnSpc>
                <a:spcPct val="100000"/>
              </a:lnSpc>
              <a:spcBef>
                <a:spcPts val="1000"/>
              </a:spcBef>
              <a:spcAft>
                <a:spcPts val="0"/>
              </a:spcAft>
              <a:buNone/>
            </a:pPr>
            <a:r>
              <a:rPr lang="en" sz="1100">
                <a:solidFill>
                  <a:schemeClr val="dk2"/>
                </a:solidFill>
                <a:latin typeface="Josefin Sans"/>
                <a:ea typeface="Josefin Sans"/>
                <a:cs typeface="Josefin Sans"/>
                <a:sym typeface="Josefin Sans"/>
              </a:rPr>
              <a:t>[6] A. Jain and S. Shinde, “A comprehensive study of data mining-based financial fraud detection research,” in 2019 IEEE 5th International Conference for Convergence in Technology (I2CT). IEEE, 2019, pp. 1–4.</a:t>
            </a:r>
            <a:endParaRPr sz="1100">
              <a:solidFill>
                <a:schemeClr val="dk2"/>
              </a:solidFill>
              <a:latin typeface="Josefin Sans"/>
              <a:ea typeface="Josefin Sans"/>
              <a:cs typeface="Josefin Sans"/>
              <a:sym typeface="Josefin Sans"/>
            </a:endParaRPr>
          </a:p>
          <a:p>
            <a:pPr indent="0" lvl="0" marL="0" rtl="0" algn="l">
              <a:lnSpc>
                <a:spcPct val="100000"/>
              </a:lnSpc>
              <a:spcBef>
                <a:spcPts val="1000"/>
              </a:spcBef>
              <a:spcAft>
                <a:spcPts val="0"/>
              </a:spcAft>
              <a:buNone/>
            </a:pPr>
            <a:r>
              <a:rPr lang="en" sz="1100">
                <a:solidFill>
                  <a:schemeClr val="dk2"/>
                </a:solidFill>
                <a:latin typeface="Josefin Sans"/>
                <a:ea typeface="Josefin Sans"/>
                <a:cs typeface="Josefin Sans"/>
                <a:sym typeface="Josefin Sans"/>
              </a:rPr>
              <a:t>[7] E. Malik, K. Khaw, B. Belaton, W. Wong, and X. Chew, “Credit card fraud detection using a new hybrid machine learning architecture. Mathematics 10: 1480,” 2022.</a:t>
            </a:r>
            <a:endParaRPr sz="1100">
              <a:solidFill>
                <a:schemeClr val="dk2"/>
              </a:solidFill>
              <a:latin typeface="Josefin Sans"/>
              <a:ea typeface="Josefin Sans"/>
              <a:cs typeface="Josefin Sans"/>
              <a:sym typeface="Josefin Sans"/>
            </a:endParaRPr>
          </a:p>
          <a:p>
            <a:pPr indent="0" lvl="0" marL="0" rtl="0" algn="l">
              <a:lnSpc>
                <a:spcPct val="100000"/>
              </a:lnSpc>
              <a:spcBef>
                <a:spcPts val="1000"/>
              </a:spcBef>
              <a:spcAft>
                <a:spcPts val="0"/>
              </a:spcAft>
              <a:buNone/>
            </a:pPr>
            <a:r>
              <a:rPr lang="en" sz="1100">
                <a:solidFill>
                  <a:schemeClr val="dk2"/>
                </a:solidFill>
                <a:latin typeface="Josefin Sans"/>
                <a:ea typeface="Josefin Sans"/>
                <a:cs typeface="Josefin Sans"/>
                <a:sym typeface="Josefin Sans"/>
              </a:rPr>
              <a:t>[8] P. Gomber, J.-A. Koch, and M. Siering, “Digital finance and fintech: current research and future research directions,” Journal of Business Economics, vol. 87, pp. 537–580, 2017.</a:t>
            </a:r>
            <a:endParaRPr sz="1100">
              <a:solidFill>
                <a:schemeClr val="dk2"/>
              </a:solidFill>
              <a:latin typeface="Josefin Sans"/>
              <a:ea typeface="Josefin Sans"/>
              <a:cs typeface="Josefin Sans"/>
              <a:sym typeface="Josefin Sans"/>
            </a:endParaRPr>
          </a:p>
          <a:p>
            <a:pPr indent="0" lvl="0" marL="0" rtl="0" algn="l">
              <a:lnSpc>
                <a:spcPct val="100000"/>
              </a:lnSpc>
              <a:spcBef>
                <a:spcPts val="1000"/>
              </a:spcBef>
              <a:spcAft>
                <a:spcPts val="1000"/>
              </a:spcAft>
              <a:buNone/>
            </a:pPr>
            <a:r>
              <a:rPr lang="en" sz="1100">
                <a:solidFill>
                  <a:schemeClr val="dk2"/>
                </a:solidFill>
                <a:latin typeface="Josefin Sans"/>
                <a:ea typeface="Josefin Sans"/>
                <a:cs typeface="Josefin Sans"/>
                <a:sym typeface="Josefin Sans"/>
              </a:rPr>
              <a:t>[9] C.-P. Hsieh, Y.-T. Chen, W.-K. Beh, and A.-Y. A. Wu, “Feature selection framework for xgboost based on electrodermal activity in stress detection,” in 2019 IEEE International Workshop on Signal Processing Systems (SiPS). IEEE, 2019, pp. 330–335</a:t>
            </a:r>
            <a:endParaRPr sz="1100">
              <a:solidFill>
                <a:schemeClr val="dk2"/>
              </a:solidFill>
              <a:latin typeface="Josefin Sans"/>
              <a:ea typeface="Josefin Sans"/>
              <a:cs typeface="Josefin Sans"/>
              <a:sym typeface="Josefin Sans"/>
            </a:endParaRPr>
          </a:p>
        </p:txBody>
      </p:sp>
      <p:sp>
        <p:nvSpPr>
          <p:cNvPr id="304" name="Google Shape;304;p35"/>
          <p:cNvSpPr txBox="1"/>
          <p:nvPr>
            <p:ph idx="4294967295" type="title"/>
          </p:nvPr>
        </p:nvSpPr>
        <p:spPr>
          <a:xfrm>
            <a:off x="150275" y="110050"/>
            <a:ext cx="8520600" cy="733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b="1" lang="en" sz="2500">
                <a:solidFill>
                  <a:schemeClr val="lt1"/>
                </a:solidFill>
                <a:latin typeface="Josefin Sans"/>
                <a:ea typeface="Josefin Sans"/>
                <a:cs typeface="Josefin Sans"/>
                <a:sym typeface="Josefin Sans"/>
              </a:rPr>
              <a:t>References</a:t>
            </a:r>
            <a:endParaRPr b="1" sz="2500">
              <a:solidFill>
                <a:schemeClr val="lt1"/>
              </a:solidFill>
              <a:latin typeface="Josefin Sans"/>
              <a:ea typeface="Josefin Sans"/>
              <a:cs typeface="Josefin Sans"/>
              <a:sym typeface="Josefin Sans"/>
            </a:endParaRPr>
          </a:p>
        </p:txBody>
      </p:sp>
      <p:pic>
        <p:nvPicPr>
          <p:cNvPr id="305" name="Google Shape;305;p35"/>
          <p:cNvPicPr preferRelativeResize="0"/>
          <p:nvPr/>
        </p:nvPicPr>
        <p:blipFill rotWithShape="1">
          <a:blip r:embed="rId3">
            <a:alphaModFix/>
          </a:blip>
          <a:srcRect b="0" l="0" r="0" t="0"/>
          <a:stretch/>
        </p:blipFill>
        <p:spPr>
          <a:xfrm>
            <a:off x="8072500" y="110050"/>
            <a:ext cx="989475" cy="1694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09" name="Shape 309"/>
        <p:cNvGrpSpPr/>
        <p:nvPr/>
      </p:nvGrpSpPr>
      <p:grpSpPr>
        <a:xfrm>
          <a:off x="0" y="0"/>
          <a:ext cx="0" cy="0"/>
          <a:chOff x="0" y="0"/>
          <a:chExt cx="0" cy="0"/>
        </a:xfrm>
      </p:grpSpPr>
      <p:sp>
        <p:nvSpPr>
          <p:cNvPr id="310" name="Google Shape;310;p36"/>
          <p:cNvSpPr/>
          <p:nvPr/>
        </p:nvSpPr>
        <p:spPr>
          <a:xfrm>
            <a:off x="0" y="0"/>
            <a:ext cx="9161100" cy="2484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36"/>
          <p:cNvSpPr txBox="1"/>
          <p:nvPr>
            <p:ph idx="4294967295" type="title"/>
          </p:nvPr>
        </p:nvSpPr>
        <p:spPr>
          <a:xfrm>
            <a:off x="389900" y="1641050"/>
            <a:ext cx="8520600" cy="2086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SzPts val="990"/>
              <a:buNone/>
            </a:pPr>
            <a:r>
              <a:rPr b="1" lang="en" sz="7500">
                <a:solidFill>
                  <a:srgbClr val="004065"/>
                </a:solidFill>
                <a:latin typeface="Josefin Sans"/>
                <a:ea typeface="Josefin Sans"/>
                <a:cs typeface="Josefin Sans"/>
                <a:sym typeface="Josefin Sans"/>
              </a:rPr>
              <a:t>Thank</a:t>
            </a:r>
            <a:endParaRPr b="1" sz="7500">
              <a:solidFill>
                <a:srgbClr val="004065"/>
              </a:solidFill>
              <a:latin typeface="Josefin Sans"/>
              <a:ea typeface="Josefin Sans"/>
              <a:cs typeface="Josefin Sans"/>
              <a:sym typeface="Josefin Sans"/>
            </a:endParaRPr>
          </a:p>
          <a:p>
            <a:pPr indent="0" lvl="0" marL="0" rtl="0" algn="ctr">
              <a:spcBef>
                <a:spcPts val="0"/>
              </a:spcBef>
              <a:spcAft>
                <a:spcPts val="0"/>
              </a:spcAft>
              <a:buSzPts val="990"/>
              <a:buNone/>
            </a:pPr>
            <a:r>
              <a:rPr b="1" lang="en" sz="7500">
                <a:latin typeface="Josefin Sans"/>
                <a:ea typeface="Josefin Sans"/>
                <a:cs typeface="Josefin Sans"/>
                <a:sym typeface="Josefin Sans"/>
              </a:rPr>
              <a:t>You</a:t>
            </a:r>
            <a:endParaRPr b="1" sz="7500">
              <a:latin typeface="Josefin Sans"/>
              <a:ea typeface="Josefin Sans"/>
              <a:cs typeface="Josefin Sans"/>
              <a:sym typeface="Josefin Sans"/>
            </a:endParaRPr>
          </a:p>
        </p:txBody>
      </p:sp>
      <p:pic>
        <p:nvPicPr>
          <p:cNvPr id="312" name="Google Shape;312;p36"/>
          <p:cNvPicPr preferRelativeResize="0"/>
          <p:nvPr/>
        </p:nvPicPr>
        <p:blipFill rotWithShape="1">
          <a:blip r:embed="rId3">
            <a:alphaModFix/>
          </a:blip>
          <a:srcRect b="0" l="0" r="0" t="0"/>
          <a:stretch/>
        </p:blipFill>
        <p:spPr>
          <a:xfrm>
            <a:off x="8148700" y="33850"/>
            <a:ext cx="989475" cy="1694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16" name="Shape 316"/>
        <p:cNvGrpSpPr/>
        <p:nvPr/>
      </p:nvGrpSpPr>
      <p:grpSpPr>
        <a:xfrm>
          <a:off x="0" y="0"/>
          <a:ext cx="0" cy="0"/>
          <a:chOff x="0" y="0"/>
          <a:chExt cx="0" cy="0"/>
        </a:xfrm>
      </p:grpSpPr>
      <p:sp>
        <p:nvSpPr>
          <p:cNvPr id="317" name="Google Shape;317;p37"/>
          <p:cNvSpPr/>
          <p:nvPr/>
        </p:nvSpPr>
        <p:spPr>
          <a:xfrm>
            <a:off x="0" y="0"/>
            <a:ext cx="9161100" cy="2484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37"/>
          <p:cNvSpPr txBox="1"/>
          <p:nvPr>
            <p:ph idx="4294967295" type="title"/>
          </p:nvPr>
        </p:nvSpPr>
        <p:spPr>
          <a:xfrm>
            <a:off x="389900" y="1641050"/>
            <a:ext cx="8520600" cy="2086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SzPts val="990"/>
              <a:buNone/>
            </a:pPr>
            <a:r>
              <a:rPr b="1" lang="en" sz="7500">
                <a:solidFill>
                  <a:srgbClr val="004065"/>
                </a:solidFill>
                <a:latin typeface="Josefin Sans"/>
                <a:ea typeface="Josefin Sans"/>
                <a:cs typeface="Josefin Sans"/>
                <a:sym typeface="Josefin Sans"/>
              </a:rPr>
              <a:t>Extras</a:t>
            </a:r>
            <a:endParaRPr b="1" sz="7500">
              <a:solidFill>
                <a:srgbClr val="004065"/>
              </a:solidFill>
              <a:latin typeface="Josefin Sans"/>
              <a:ea typeface="Josefin Sans"/>
              <a:cs typeface="Josefin Sans"/>
              <a:sym typeface="Josefin Sans"/>
            </a:endParaRPr>
          </a:p>
          <a:p>
            <a:pPr indent="0" lvl="0" marL="0" rtl="0" algn="ctr">
              <a:spcBef>
                <a:spcPts val="0"/>
              </a:spcBef>
              <a:spcAft>
                <a:spcPts val="0"/>
              </a:spcAft>
              <a:buSzPts val="990"/>
              <a:buNone/>
            </a:pPr>
            <a:r>
              <a:t/>
            </a:r>
            <a:endParaRPr b="1" sz="7500">
              <a:solidFill>
                <a:srgbClr val="004065"/>
              </a:solidFill>
              <a:latin typeface="Josefin Sans"/>
              <a:ea typeface="Josefin Sans"/>
              <a:cs typeface="Josefin Sans"/>
              <a:sym typeface="Josefin Sans"/>
            </a:endParaRPr>
          </a:p>
        </p:txBody>
      </p:sp>
      <p:pic>
        <p:nvPicPr>
          <p:cNvPr id="319" name="Google Shape;319;p37"/>
          <p:cNvPicPr preferRelativeResize="0"/>
          <p:nvPr/>
        </p:nvPicPr>
        <p:blipFill rotWithShape="1">
          <a:blip r:embed="rId3">
            <a:alphaModFix/>
          </a:blip>
          <a:srcRect b="0" l="0" r="0" t="0"/>
          <a:stretch/>
        </p:blipFill>
        <p:spPr>
          <a:xfrm>
            <a:off x="8148700" y="33850"/>
            <a:ext cx="989475" cy="1694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chemeClr val="dk1"/>
        </a:solidFill>
      </p:bgPr>
    </p:bg>
    <p:spTree>
      <p:nvGrpSpPr>
        <p:cNvPr id="323" name="Shape 323"/>
        <p:cNvGrpSpPr/>
        <p:nvPr/>
      </p:nvGrpSpPr>
      <p:grpSpPr>
        <a:xfrm>
          <a:off x="0" y="0"/>
          <a:ext cx="0" cy="0"/>
          <a:chOff x="0" y="0"/>
          <a:chExt cx="0" cy="0"/>
        </a:xfrm>
      </p:grpSpPr>
      <p:sp>
        <p:nvSpPr>
          <p:cNvPr id="324" name="Google Shape;324;p38"/>
          <p:cNvSpPr txBox="1"/>
          <p:nvPr>
            <p:ph idx="4294967295" type="title"/>
          </p:nvPr>
        </p:nvSpPr>
        <p:spPr>
          <a:xfrm>
            <a:off x="143900" y="110050"/>
            <a:ext cx="8520600" cy="381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SzPts val="990"/>
              <a:buNone/>
            </a:pPr>
            <a:r>
              <a:rPr b="1" lang="en" sz="2500">
                <a:solidFill>
                  <a:schemeClr val="dk2"/>
                </a:solidFill>
                <a:latin typeface="Josefin Sans"/>
                <a:ea typeface="Josefin Sans"/>
                <a:cs typeface="Josefin Sans"/>
                <a:sym typeface="Josefin Sans"/>
              </a:rPr>
              <a:t>Model Comparison [ROC]</a:t>
            </a:r>
            <a:endParaRPr b="1" sz="2500">
              <a:solidFill>
                <a:schemeClr val="dk2"/>
              </a:solidFill>
              <a:latin typeface="Josefin Sans"/>
              <a:ea typeface="Josefin Sans"/>
              <a:cs typeface="Josefin Sans"/>
              <a:sym typeface="Josefin Sans"/>
            </a:endParaRPr>
          </a:p>
        </p:txBody>
      </p:sp>
      <p:pic>
        <p:nvPicPr>
          <p:cNvPr id="325" name="Google Shape;325;p38"/>
          <p:cNvPicPr preferRelativeResize="0"/>
          <p:nvPr/>
        </p:nvPicPr>
        <p:blipFill rotWithShape="1">
          <a:blip r:embed="rId3">
            <a:alphaModFix/>
          </a:blip>
          <a:srcRect b="0" l="0" r="0" t="0"/>
          <a:stretch/>
        </p:blipFill>
        <p:spPr>
          <a:xfrm>
            <a:off x="8072500" y="110050"/>
            <a:ext cx="989475" cy="169475"/>
          </a:xfrm>
          <a:prstGeom prst="rect">
            <a:avLst/>
          </a:prstGeom>
          <a:noFill/>
          <a:ln>
            <a:noFill/>
          </a:ln>
        </p:spPr>
      </p:pic>
      <p:grpSp>
        <p:nvGrpSpPr>
          <p:cNvPr id="326" name="Google Shape;326;p38"/>
          <p:cNvGrpSpPr/>
          <p:nvPr/>
        </p:nvGrpSpPr>
        <p:grpSpPr>
          <a:xfrm>
            <a:off x="4859715" y="279519"/>
            <a:ext cx="2171363" cy="2563749"/>
            <a:chOff x="3626877" y="1879097"/>
            <a:chExt cx="2214773" cy="2615003"/>
          </a:xfrm>
        </p:grpSpPr>
        <p:pic>
          <p:nvPicPr>
            <p:cNvPr id="327" name="Google Shape;327;p38"/>
            <p:cNvPicPr preferRelativeResize="0"/>
            <p:nvPr/>
          </p:nvPicPr>
          <p:blipFill>
            <a:blip r:embed="rId4">
              <a:alphaModFix/>
            </a:blip>
            <a:stretch>
              <a:fillRect/>
            </a:stretch>
          </p:blipFill>
          <p:spPr>
            <a:xfrm>
              <a:off x="3626877" y="1879097"/>
              <a:ext cx="2174500" cy="2238202"/>
            </a:xfrm>
            <a:prstGeom prst="rect">
              <a:avLst/>
            </a:prstGeom>
            <a:noFill/>
            <a:ln>
              <a:noFill/>
            </a:ln>
          </p:spPr>
        </p:pic>
        <p:sp>
          <p:nvSpPr>
            <p:cNvPr id="328" name="Google Shape;328;p38"/>
            <p:cNvSpPr txBox="1"/>
            <p:nvPr/>
          </p:nvSpPr>
          <p:spPr>
            <a:xfrm>
              <a:off x="3667250" y="4117300"/>
              <a:ext cx="2174400" cy="376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2"/>
                  </a:solidFill>
                  <a:latin typeface="Roboto"/>
                  <a:ea typeface="Roboto"/>
                  <a:cs typeface="Roboto"/>
                  <a:sym typeface="Roboto"/>
                </a:rPr>
                <a:t>ROC for the Random Forest</a:t>
              </a:r>
              <a:endParaRPr sz="1200">
                <a:solidFill>
                  <a:schemeClr val="dk2"/>
                </a:solidFill>
                <a:latin typeface="Roboto"/>
                <a:ea typeface="Roboto"/>
                <a:cs typeface="Roboto"/>
                <a:sym typeface="Roboto"/>
              </a:endParaRPr>
            </a:p>
          </p:txBody>
        </p:sp>
      </p:grpSp>
      <p:grpSp>
        <p:nvGrpSpPr>
          <p:cNvPr id="329" name="Google Shape;329;p38"/>
          <p:cNvGrpSpPr/>
          <p:nvPr/>
        </p:nvGrpSpPr>
        <p:grpSpPr>
          <a:xfrm>
            <a:off x="5093375" y="2879675"/>
            <a:ext cx="1937700" cy="2263825"/>
            <a:chOff x="2595500" y="865825"/>
            <a:chExt cx="1937700" cy="2263825"/>
          </a:xfrm>
        </p:grpSpPr>
        <p:pic>
          <p:nvPicPr>
            <p:cNvPr id="330" name="Google Shape;330;p38"/>
            <p:cNvPicPr preferRelativeResize="0"/>
            <p:nvPr/>
          </p:nvPicPr>
          <p:blipFill rotWithShape="1">
            <a:blip r:embed="rId5">
              <a:alphaModFix/>
            </a:blip>
            <a:srcRect b="0" l="2997" r="0" t="11715"/>
            <a:stretch/>
          </p:blipFill>
          <p:spPr>
            <a:xfrm>
              <a:off x="2595500" y="865825"/>
              <a:ext cx="1937600" cy="1894526"/>
            </a:xfrm>
            <a:prstGeom prst="rect">
              <a:avLst/>
            </a:prstGeom>
            <a:noFill/>
            <a:ln>
              <a:noFill/>
            </a:ln>
          </p:spPr>
        </p:pic>
        <p:sp>
          <p:nvSpPr>
            <p:cNvPr id="331" name="Google Shape;331;p38"/>
            <p:cNvSpPr txBox="1"/>
            <p:nvPr/>
          </p:nvSpPr>
          <p:spPr>
            <a:xfrm>
              <a:off x="2595500" y="2760350"/>
              <a:ext cx="19377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2"/>
                  </a:solidFill>
                  <a:latin typeface="Roboto"/>
                  <a:ea typeface="Roboto"/>
                  <a:cs typeface="Roboto"/>
                  <a:sym typeface="Roboto"/>
                </a:rPr>
                <a:t>ROC for the </a:t>
              </a:r>
              <a:r>
                <a:rPr lang="en" sz="1200">
                  <a:solidFill>
                    <a:schemeClr val="dk2"/>
                  </a:solidFill>
                  <a:latin typeface="Roboto"/>
                  <a:ea typeface="Roboto"/>
                  <a:cs typeface="Roboto"/>
                  <a:sym typeface="Roboto"/>
                </a:rPr>
                <a:t>XGBoost</a:t>
              </a:r>
              <a:endParaRPr sz="1200">
                <a:solidFill>
                  <a:schemeClr val="dk2"/>
                </a:solidFill>
                <a:latin typeface="Roboto"/>
                <a:ea typeface="Roboto"/>
                <a:cs typeface="Roboto"/>
                <a:sym typeface="Roboto"/>
              </a:endParaRPr>
            </a:p>
          </p:txBody>
        </p:sp>
      </p:grpSp>
      <p:grpSp>
        <p:nvGrpSpPr>
          <p:cNvPr id="332" name="Google Shape;332;p38"/>
          <p:cNvGrpSpPr/>
          <p:nvPr/>
        </p:nvGrpSpPr>
        <p:grpSpPr>
          <a:xfrm>
            <a:off x="1309913" y="447811"/>
            <a:ext cx="2171470" cy="2123946"/>
            <a:chOff x="253300" y="925825"/>
            <a:chExt cx="2141700" cy="2043631"/>
          </a:xfrm>
        </p:grpSpPr>
        <p:pic>
          <p:nvPicPr>
            <p:cNvPr id="333" name="Google Shape;333;p38"/>
            <p:cNvPicPr preferRelativeResize="0"/>
            <p:nvPr/>
          </p:nvPicPr>
          <p:blipFill rotWithShape="1">
            <a:blip r:embed="rId6">
              <a:alphaModFix/>
            </a:blip>
            <a:srcRect b="0" l="2997" r="0" t="13778"/>
            <a:stretch/>
          </p:blipFill>
          <p:spPr>
            <a:xfrm>
              <a:off x="306500" y="925825"/>
              <a:ext cx="1937599" cy="1645926"/>
            </a:xfrm>
            <a:prstGeom prst="rect">
              <a:avLst/>
            </a:prstGeom>
            <a:noFill/>
            <a:ln>
              <a:noFill/>
            </a:ln>
          </p:spPr>
        </p:pic>
        <p:sp>
          <p:nvSpPr>
            <p:cNvPr id="334" name="Google Shape;334;p38"/>
            <p:cNvSpPr txBox="1"/>
            <p:nvPr/>
          </p:nvSpPr>
          <p:spPr>
            <a:xfrm>
              <a:off x="253300" y="2628956"/>
              <a:ext cx="2141700" cy="34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dk2"/>
                  </a:solidFill>
                  <a:latin typeface="Roboto"/>
                  <a:ea typeface="Roboto"/>
                  <a:cs typeface="Roboto"/>
                  <a:sym typeface="Roboto"/>
                </a:rPr>
                <a:t>ROC for the Logistic Regression</a:t>
              </a:r>
              <a:endParaRPr sz="1100">
                <a:solidFill>
                  <a:schemeClr val="dk2"/>
                </a:solidFill>
                <a:latin typeface="Roboto"/>
                <a:ea typeface="Roboto"/>
                <a:cs typeface="Roboto"/>
                <a:sym typeface="Roboto"/>
              </a:endParaRPr>
            </a:p>
          </p:txBody>
        </p:sp>
      </p:grpSp>
      <p:grpSp>
        <p:nvGrpSpPr>
          <p:cNvPr id="335" name="Google Shape;335;p38"/>
          <p:cNvGrpSpPr/>
          <p:nvPr/>
        </p:nvGrpSpPr>
        <p:grpSpPr>
          <a:xfrm>
            <a:off x="1344150" y="2637963"/>
            <a:ext cx="2103000" cy="2505525"/>
            <a:chOff x="2490375" y="2374675"/>
            <a:chExt cx="2103000" cy="2505525"/>
          </a:xfrm>
        </p:grpSpPr>
        <p:pic>
          <p:nvPicPr>
            <p:cNvPr id="336" name="Google Shape;336;p38"/>
            <p:cNvPicPr preferRelativeResize="0"/>
            <p:nvPr/>
          </p:nvPicPr>
          <p:blipFill>
            <a:blip r:embed="rId7">
              <a:alphaModFix/>
            </a:blip>
            <a:stretch>
              <a:fillRect/>
            </a:stretch>
          </p:blipFill>
          <p:spPr>
            <a:xfrm>
              <a:off x="2511749" y="2374675"/>
              <a:ext cx="2060250" cy="2120626"/>
            </a:xfrm>
            <a:prstGeom prst="rect">
              <a:avLst/>
            </a:prstGeom>
            <a:noFill/>
            <a:ln>
              <a:noFill/>
            </a:ln>
          </p:spPr>
        </p:pic>
        <p:sp>
          <p:nvSpPr>
            <p:cNvPr id="337" name="Google Shape;337;p38"/>
            <p:cNvSpPr txBox="1"/>
            <p:nvPr/>
          </p:nvSpPr>
          <p:spPr>
            <a:xfrm>
              <a:off x="2490375" y="4495300"/>
              <a:ext cx="21030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dk2"/>
                  </a:solidFill>
                  <a:latin typeface="Roboto"/>
                  <a:ea typeface="Roboto"/>
                  <a:cs typeface="Roboto"/>
                  <a:sym typeface="Roboto"/>
                </a:rPr>
                <a:t>ROC for the Decision Tree</a:t>
              </a:r>
              <a:endParaRPr sz="1300">
                <a:solidFill>
                  <a:schemeClr val="dk2"/>
                </a:solidFill>
                <a:latin typeface="Roboto"/>
                <a:ea typeface="Roboto"/>
                <a:cs typeface="Roboto"/>
                <a:sym typeface="Roboto"/>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41" name="Shape 341"/>
        <p:cNvGrpSpPr/>
        <p:nvPr/>
      </p:nvGrpSpPr>
      <p:grpSpPr>
        <a:xfrm>
          <a:off x="0" y="0"/>
          <a:ext cx="0" cy="0"/>
          <a:chOff x="0" y="0"/>
          <a:chExt cx="0" cy="0"/>
        </a:xfrm>
      </p:grpSpPr>
      <p:sp>
        <p:nvSpPr>
          <p:cNvPr id="342" name="Google Shape;342;p39"/>
          <p:cNvSpPr txBox="1"/>
          <p:nvPr>
            <p:ph idx="4294967295" type="title"/>
          </p:nvPr>
        </p:nvSpPr>
        <p:spPr>
          <a:xfrm>
            <a:off x="269300" y="33050"/>
            <a:ext cx="8520600" cy="733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b="1" lang="en" sz="2500">
                <a:solidFill>
                  <a:schemeClr val="lt1"/>
                </a:solidFill>
                <a:latin typeface="Josefin Sans"/>
                <a:ea typeface="Josefin Sans"/>
                <a:cs typeface="Josefin Sans"/>
                <a:sym typeface="Josefin Sans"/>
              </a:rPr>
              <a:t>Feature Engineering </a:t>
            </a:r>
            <a:r>
              <a:rPr b="1" lang="en" sz="2500">
                <a:solidFill>
                  <a:schemeClr val="lt1"/>
                </a:solidFill>
                <a:latin typeface="Josefin Sans"/>
                <a:ea typeface="Josefin Sans"/>
                <a:cs typeface="Josefin Sans"/>
                <a:sym typeface="Josefin Sans"/>
              </a:rPr>
              <a:t>[2]</a:t>
            </a:r>
            <a:endParaRPr b="1" sz="2500">
              <a:solidFill>
                <a:schemeClr val="lt1"/>
              </a:solidFill>
              <a:latin typeface="Josefin Sans"/>
              <a:ea typeface="Josefin Sans"/>
              <a:cs typeface="Josefin Sans"/>
              <a:sym typeface="Josefin Sans"/>
            </a:endParaRPr>
          </a:p>
        </p:txBody>
      </p:sp>
      <p:pic>
        <p:nvPicPr>
          <p:cNvPr id="343" name="Google Shape;343;p39"/>
          <p:cNvPicPr preferRelativeResize="0"/>
          <p:nvPr/>
        </p:nvPicPr>
        <p:blipFill rotWithShape="1">
          <a:blip r:embed="rId3">
            <a:alphaModFix/>
          </a:blip>
          <a:srcRect b="0" l="0" r="0" t="0"/>
          <a:stretch/>
        </p:blipFill>
        <p:spPr>
          <a:xfrm>
            <a:off x="8072500" y="110050"/>
            <a:ext cx="989475" cy="169475"/>
          </a:xfrm>
          <a:prstGeom prst="rect">
            <a:avLst/>
          </a:prstGeom>
          <a:noFill/>
          <a:ln>
            <a:noFill/>
          </a:ln>
        </p:spPr>
      </p:pic>
      <p:pic>
        <p:nvPicPr>
          <p:cNvPr id="344" name="Google Shape;344;p39"/>
          <p:cNvPicPr preferRelativeResize="0"/>
          <p:nvPr/>
        </p:nvPicPr>
        <p:blipFill>
          <a:blip r:embed="rId4">
            <a:alphaModFix/>
          </a:blip>
          <a:stretch>
            <a:fillRect/>
          </a:stretch>
        </p:blipFill>
        <p:spPr>
          <a:xfrm>
            <a:off x="311700" y="1535825"/>
            <a:ext cx="3859200" cy="3449525"/>
          </a:xfrm>
          <a:prstGeom prst="rect">
            <a:avLst/>
          </a:prstGeom>
          <a:noFill/>
          <a:ln cap="flat" cmpd="sng" w="9525">
            <a:solidFill>
              <a:srgbClr val="FFF2CC"/>
            </a:solidFill>
            <a:prstDash val="solid"/>
            <a:round/>
            <a:headEnd len="sm" w="sm" type="none"/>
            <a:tailEnd len="sm" w="sm" type="none"/>
          </a:ln>
        </p:spPr>
      </p:pic>
      <p:pic>
        <p:nvPicPr>
          <p:cNvPr id="345" name="Google Shape;345;p39"/>
          <p:cNvPicPr preferRelativeResize="0"/>
          <p:nvPr/>
        </p:nvPicPr>
        <p:blipFill>
          <a:blip r:embed="rId5">
            <a:alphaModFix/>
          </a:blip>
          <a:stretch>
            <a:fillRect/>
          </a:stretch>
        </p:blipFill>
        <p:spPr>
          <a:xfrm>
            <a:off x="4903800" y="1493475"/>
            <a:ext cx="3995900" cy="3534226"/>
          </a:xfrm>
          <a:prstGeom prst="rect">
            <a:avLst/>
          </a:prstGeom>
          <a:noFill/>
          <a:ln cap="flat" cmpd="sng" w="9525">
            <a:solidFill>
              <a:srgbClr val="FFF2CC"/>
            </a:solidFill>
            <a:prstDash val="solid"/>
            <a:round/>
            <a:headEnd len="sm" w="sm" type="none"/>
            <a:tailEnd len="sm" w="sm" type="none"/>
          </a:ln>
        </p:spPr>
      </p:pic>
      <p:sp>
        <p:nvSpPr>
          <p:cNvPr id="346" name="Google Shape;346;p39"/>
          <p:cNvSpPr txBox="1"/>
          <p:nvPr/>
        </p:nvSpPr>
        <p:spPr>
          <a:xfrm>
            <a:off x="269300" y="897425"/>
            <a:ext cx="8520600" cy="392700"/>
          </a:xfrm>
          <a:prstGeom prst="rect">
            <a:avLst/>
          </a:prstGeom>
          <a:noFill/>
          <a:ln>
            <a:noFill/>
          </a:ln>
        </p:spPr>
        <p:txBody>
          <a:bodyPr anchorCtr="0" anchor="t" bIns="91425" lIns="91425" spcFirstLastPara="1" rIns="91425" wrap="square" tIns="91425">
            <a:noAutofit/>
          </a:bodyPr>
          <a:lstStyle/>
          <a:p>
            <a:pPr indent="-323850" lvl="0" marL="457200" rtl="0" algn="l">
              <a:lnSpc>
                <a:spcPct val="150000"/>
              </a:lnSpc>
              <a:spcBef>
                <a:spcPts val="1200"/>
              </a:spcBef>
              <a:spcAft>
                <a:spcPts val="0"/>
              </a:spcAft>
              <a:buClr>
                <a:schemeClr val="dk2"/>
              </a:buClr>
              <a:buSzPts val="1500"/>
              <a:buFont typeface="Josefin Sans"/>
              <a:buChar char="●"/>
            </a:pPr>
            <a:r>
              <a:rPr lang="en" sz="1500">
                <a:solidFill>
                  <a:schemeClr val="dk2"/>
                </a:solidFill>
                <a:latin typeface="Josefin Sans"/>
                <a:ea typeface="Josefin Sans"/>
                <a:cs typeface="Josefin Sans"/>
                <a:sym typeface="Josefin Sans"/>
              </a:rPr>
              <a:t>Box plot of </a:t>
            </a:r>
            <a:r>
              <a:rPr lang="en" sz="1500">
                <a:solidFill>
                  <a:schemeClr val="dk2"/>
                </a:solidFill>
                <a:latin typeface="Josefin Sans"/>
                <a:ea typeface="Josefin Sans"/>
                <a:cs typeface="Josefin Sans"/>
                <a:sym typeface="Josefin Sans"/>
              </a:rPr>
              <a:t>width</a:t>
            </a:r>
            <a:r>
              <a:rPr lang="en" sz="1500">
                <a:solidFill>
                  <a:schemeClr val="dk2"/>
                </a:solidFill>
                <a:latin typeface="Josefin Sans"/>
                <a:ea typeface="Josefin Sans"/>
                <a:cs typeface="Josefin Sans"/>
                <a:sym typeface="Josefin Sans"/>
              </a:rPr>
              <a:t> and height showing that frauds happen more on wider and short devices.</a:t>
            </a:r>
            <a:endParaRPr sz="1500">
              <a:solidFill>
                <a:schemeClr val="dk2"/>
              </a:solidFill>
              <a:latin typeface="Josefin Sans"/>
              <a:ea typeface="Josefin Sans"/>
              <a:cs typeface="Josefin Sans"/>
              <a:sym typeface="Josefin Sans"/>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50" name="Shape 350"/>
        <p:cNvGrpSpPr/>
        <p:nvPr/>
      </p:nvGrpSpPr>
      <p:grpSpPr>
        <a:xfrm>
          <a:off x="0" y="0"/>
          <a:ext cx="0" cy="0"/>
          <a:chOff x="0" y="0"/>
          <a:chExt cx="0" cy="0"/>
        </a:xfrm>
      </p:grpSpPr>
      <p:sp>
        <p:nvSpPr>
          <p:cNvPr id="351" name="Google Shape;351;p40"/>
          <p:cNvSpPr txBox="1"/>
          <p:nvPr>
            <p:ph idx="4294967295" type="title"/>
          </p:nvPr>
        </p:nvSpPr>
        <p:spPr>
          <a:xfrm>
            <a:off x="311700" y="-8500"/>
            <a:ext cx="8520600" cy="733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b="1" lang="en" sz="2500">
                <a:solidFill>
                  <a:schemeClr val="lt1"/>
                </a:solidFill>
                <a:latin typeface="Josefin Sans"/>
                <a:ea typeface="Josefin Sans"/>
                <a:cs typeface="Josefin Sans"/>
                <a:sym typeface="Josefin Sans"/>
              </a:rPr>
              <a:t>Models [Decision Tree]</a:t>
            </a:r>
            <a:endParaRPr b="1" sz="2500">
              <a:solidFill>
                <a:schemeClr val="lt1"/>
              </a:solidFill>
              <a:latin typeface="Josefin Sans"/>
              <a:ea typeface="Josefin Sans"/>
              <a:cs typeface="Josefin Sans"/>
              <a:sym typeface="Josefin Sans"/>
            </a:endParaRPr>
          </a:p>
        </p:txBody>
      </p:sp>
      <p:pic>
        <p:nvPicPr>
          <p:cNvPr id="352" name="Google Shape;352;p40"/>
          <p:cNvPicPr preferRelativeResize="0"/>
          <p:nvPr/>
        </p:nvPicPr>
        <p:blipFill rotWithShape="1">
          <a:blip r:embed="rId3">
            <a:alphaModFix/>
          </a:blip>
          <a:srcRect b="0" l="0" r="0" t="0"/>
          <a:stretch/>
        </p:blipFill>
        <p:spPr>
          <a:xfrm>
            <a:off x="8072500" y="110050"/>
            <a:ext cx="989475" cy="169475"/>
          </a:xfrm>
          <a:prstGeom prst="rect">
            <a:avLst/>
          </a:prstGeom>
          <a:noFill/>
          <a:ln>
            <a:noFill/>
          </a:ln>
        </p:spPr>
      </p:pic>
      <p:pic>
        <p:nvPicPr>
          <p:cNvPr id="353" name="Google Shape;353;p40"/>
          <p:cNvPicPr preferRelativeResize="0"/>
          <p:nvPr/>
        </p:nvPicPr>
        <p:blipFill>
          <a:blip r:embed="rId4">
            <a:alphaModFix/>
          </a:blip>
          <a:stretch>
            <a:fillRect/>
          </a:stretch>
        </p:blipFill>
        <p:spPr>
          <a:xfrm>
            <a:off x="601950" y="1183000"/>
            <a:ext cx="7867203" cy="3960499"/>
          </a:xfrm>
          <a:prstGeom prst="rect">
            <a:avLst/>
          </a:prstGeom>
          <a:noFill/>
          <a:ln>
            <a:noFill/>
          </a:ln>
        </p:spPr>
      </p:pic>
      <p:sp>
        <p:nvSpPr>
          <p:cNvPr id="354" name="Google Shape;354;p40"/>
          <p:cNvSpPr txBox="1"/>
          <p:nvPr/>
        </p:nvSpPr>
        <p:spPr>
          <a:xfrm>
            <a:off x="362850" y="773250"/>
            <a:ext cx="8418300" cy="16461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1200"/>
              </a:spcBef>
              <a:spcAft>
                <a:spcPts val="1200"/>
              </a:spcAft>
              <a:buNone/>
            </a:pPr>
            <a:r>
              <a:rPr i="1" lang="en" sz="1200">
                <a:solidFill>
                  <a:schemeClr val="dk2"/>
                </a:solidFill>
                <a:latin typeface="Josefin Sans"/>
                <a:ea typeface="Josefin Sans"/>
                <a:cs typeface="Josefin Sans"/>
                <a:sym typeface="Josefin Sans"/>
              </a:rPr>
              <a:t>Decision Tree top 3 levels. Used grid search to find the best parameters. </a:t>
            </a:r>
            <a:r>
              <a:rPr i="1" lang="en" sz="1200">
                <a:solidFill>
                  <a:schemeClr val="dk2"/>
                </a:solidFill>
                <a:highlight>
                  <a:srgbClr val="F0F8FF"/>
                </a:highlight>
                <a:latin typeface="Josefin Sans"/>
                <a:ea typeface="Josefin Sans"/>
                <a:cs typeface="Josefin Sans"/>
                <a:sym typeface="Josefin Sans"/>
              </a:rPr>
              <a:t>criterion='entropy', max_depth=10, min_samples_leaf=4, min_samples_split=10</a:t>
            </a:r>
            <a:endParaRPr i="1" sz="1200">
              <a:solidFill>
                <a:schemeClr val="dk2"/>
              </a:solidFill>
              <a:latin typeface="Josefin Sans"/>
              <a:ea typeface="Josefin Sans"/>
              <a:cs typeface="Josefin Sans"/>
              <a:sym typeface="Josefin Sans"/>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58" name="Shape 358"/>
        <p:cNvGrpSpPr/>
        <p:nvPr/>
      </p:nvGrpSpPr>
      <p:grpSpPr>
        <a:xfrm>
          <a:off x="0" y="0"/>
          <a:ext cx="0" cy="0"/>
          <a:chOff x="0" y="0"/>
          <a:chExt cx="0" cy="0"/>
        </a:xfrm>
      </p:grpSpPr>
      <p:sp>
        <p:nvSpPr>
          <p:cNvPr id="359" name="Google Shape;359;p41"/>
          <p:cNvSpPr txBox="1"/>
          <p:nvPr>
            <p:ph idx="4294967295" type="title"/>
          </p:nvPr>
        </p:nvSpPr>
        <p:spPr>
          <a:xfrm>
            <a:off x="311700" y="-8500"/>
            <a:ext cx="8520600" cy="733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b="1" lang="en" sz="2500">
                <a:solidFill>
                  <a:schemeClr val="lt1"/>
                </a:solidFill>
                <a:latin typeface="Josefin Sans"/>
                <a:ea typeface="Josefin Sans"/>
                <a:cs typeface="Josefin Sans"/>
                <a:sym typeface="Josefin Sans"/>
              </a:rPr>
              <a:t>Models [Random Forest]</a:t>
            </a:r>
            <a:endParaRPr b="1" sz="2500">
              <a:solidFill>
                <a:schemeClr val="lt1"/>
              </a:solidFill>
              <a:latin typeface="Josefin Sans"/>
              <a:ea typeface="Josefin Sans"/>
              <a:cs typeface="Josefin Sans"/>
              <a:sym typeface="Josefin Sans"/>
            </a:endParaRPr>
          </a:p>
        </p:txBody>
      </p:sp>
      <p:sp>
        <p:nvSpPr>
          <p:cNvPr id="360" name="Google Shape;360;p41"/>
          <p:cNvSpPr txBox="1"/>
          <p:nvPr/>
        </p:nvSpPr>
        <p:spPr>
          <a:xfrm>
            <a:off x="362850" y="773250"/>
            <a:ext cx="6383700" cy="16461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1200"/>
              </a:spcBef>
              <a:spcAft>
                <a:spcPts val="1200"/>
              </a:spcAft>
              <a:buNone/>
            </a:pPr>
            <a:r>
              <a:rPr i="1" lang="en" sz="1200">
                <a:solidFill>
                  <a:schemeClr val="dk2"/>
                </a:solidFill>
                <a:latin typeface="Josefin Sans"/>
                <a:ea typeface="Josefin Sans"/>
                <a:cs typeface="Josefin Sans"/>
                <a:sym typeface="Josefin Sans"/>
              </a:rPr>
              <a:t>After grid search the top parameters are '</a:t>
            </a:r>
            <a:r>
              <a:rPr b="1" i="1" lang="en" sz="1200">
                <a:solidFill>
                  <a:schemeClr val="dk2"/>
                </a:solidFill>
                <a:latin typeface="Josefin Sans"/>
                <a:ea typeface="Josefin Sans"/>
                <a:cs typeface="Josefin Sans"/>
                <a:sym typeface="Josefin Sans"/>
              </a:rPr>
              <a:t>max_depth': 30, 'max_features': 'log2', 'min_samples_leaf': 1, 'min_samples_split': 2, 'n_estimators': 300</a:t>
            </a:r>
            <a:endParaRPr b="1" i="1" sz="1200">
              <a:solidFill>
                <a:schemeClr val="dk2"/>
              </a:solidFill>
              <a:latin typeface="Josefin Sans"/>
              <a:ea typeface="Josefin Sans"/>
              <a:cs typeface="Josefin Sans"/>
              <a:sym typeface="Josefin Sans"/>
            </a:endParaRPr>
          </a:p>
        </p:txBody>
      </p:sp>
      <p:pic>
        <p:nvPicPr>
          <p:cNvPr id="361" name="Google Shape;361;p41"/>
          <p:cNvPicPr preferRelativeResize="0"/>
          <p:nvPr/>
        </p:nvPicPr>
        <p:blipFill rotWithShape="1">
          <a:blip r:embed="rId3">
            <a:alphaModFix/>
          </a:blip>
          <a:srcRect b="0" l="0" r="0" t="0"/>
          <a:stretch/>
        </p:blipFill>
        <p:spPr>
          <a:xfrm>
            <a:off x="8072500" y="110050"/>
            <a:ext cx="989475" cy="169475"/>
          </a:xfrm>
          <a:prstGeom prst="rect">
            <a:avLst/>
          </a:prstGeom>
          <a:noFill/>
          <a:ln>
            <a:noFill/>
          </a:ln>
        </p:spPr>
      </p:pic>
      <p:pic>
        <p:nvPicPr>
          <p:cNvPr id="362" name="Google Shape;362;p41"/>
          <p:cNvPicPr preferRelativeResize="0"/>
          <p:nvPr/>
        </p:nvPicPr>
        <p:blipFill>
          <a:blip r:embed="rId4">
            <a:alphaModFix/>
          </a:blip>
          <a:stretch>
            <a:fillRect/>
          </a:stretch>
        </p:blipFill>
        <p:spPr>
          <a:xfrm>
            <a:off x="48400" y="1701175"/>
            <a:ext cx="9057101" cy="29851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79" name="Shape 79"/>
        <p:cNvGrpSpPr/>
        <p:nvPr/>
      </p:nvGrpSpPr>
      <p:grpSpPr>
        <a:xfrm>
          <a:off x="0" y="0"/>
          <a:ext cx="0" cy="0"/>
          <a:chOff x="0" y="0"/>
          <a:chExt cx="0" cy="0"/>
        </a:xfrm>
      </p:grpSpPr>
      <p:pic>
        <p:nvPicPr>
          <p:cNvPr id="80" name="Google Shape;80;p15"/>
          <p:cNvPicPr preferRelativeResize="0"/>
          <p:nvPr/>
        </p:nvPicPr>
        <p:blipFill rotWithShape="1">
          <a:blip r:embed="rId3">
            <a:alphaModFix/>
          </a:blip>
          <a:srcRect b="0" l="0" r="0" t="0"/>
          <a:stretch/>
        </p:blipFill>
        <p:spPr>
          <a:xfrm>
            <a:off x="8072500" y="110050"/>
            <a:ext cx="989475" cy="169475"/>
          </a:xfrm>
          <a:prstGeom prst="rect">
            <a:avLst/>
          </a:prstGeom>
          <a:noFill/>
          <a:ln>
            <a:noFill/>
          </a:ln>
        </p:spPr>
      </p:pic>
      <p:pic>
        <p:nvPicPr>
          <p:cNvPr id="81" name="Google Shape;81;p15"/>
          <p:cNvPicPr preferRelativeResize="0"/>
          <p:nvPr/>
        </p:nvPicPr>
        <p:blipFill>
          <a:blip r:embed="rId4">
            <a:alphaModFix/>
          </a:blip>
          <a:stretch>
            <a:fillRect/>
          </a:stretch>
        </p:blipFill>
        <p:spPr>
          <a:xfrm>
            <a:off x="4878350" y="1714975"/>
            <a:ext cx="4113249" cy="2161063"/>
          </a:xfrm>
          <a:prstGeom prst="rect">
            <a:avLst/>
          </a:prstGeom>
          <a:noFill/>
          <a:ln>
            <a:noFill/>
          </a:ln>
        </p:spPr>
      </p:pic>
      <p:sp>
        <p:nvSpPr>
          <p:cNvPr id="82" name="Google Shape;82;p15"/>
          <p:cNvSpPr/>
          <p:nvPr/>
        </p:nvSpPr>
        <p:spPr>
          <a:xfrm>
            <a:off x="7871350" y="2659050"/>
            <a:ext cx="1071600" cy="11643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83" name="Google Shape;83;p15"/>
          <p:cNvSpPr txBox="1"/>
          <p:nvPr>
            <p:ph type="title"/>
          </p:nvPr>
        </p:nvSpPr>
        <p:spPr>
          <a:xfrm>
            <a:off x="438175" y="279525"/>
            <a:ext cx="4150500" cy="564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SzPts val="990"/>
              <a:buNone/>
            </a:pPr>
            <a:r>
              <a:rPr b="1" lang="en">
                <a:solidFill>
                  <a:schemeClr val="lt1"/>
                </a:solidFill>
                <a:latin typeface="Josefin Sans"/>
                <a:ea typeface="Josefin Sans"/>
                <a:cs typeface="Josefin Sans"/>
                <a:sym typeface="Josefin Sans"/>
              </a:rPr>
              <a:t>Motivation</a:t>
            </a:r>
            <a:endParaRPr b="1">
              <a:solidFill>
                <a:schemeClr val="lt1"/>
              </a:solidFill>
              <a:latin typeface="Josefin Sans"/>
              <a:ea typeface="Josefin Sans"/>
              <a:cs typeface="Josefin Sans"/>
              <a:sym typeface="Josefin Sans"/>
            </a:endParaRPr>
          </a:p>
        </p:txBody>
      </p:sp>
      <p:sp>
        <p:nvSpPr>
          <p:cNvPr id="84" name="Google Shape;84;p15"/>
          <p:cNvSpPr txBox="1"/>
          <p:nvPr/>
        </p:nvSpPr>
        <p:spPr>
          <a:xfrm>
            <a:off x="211675" y="987150"/>
            <a:ext cx="4377000" cy="4026600"/>
          </a:xfrm>
          <a:prstGeom prst="rect">
            <a:avLst/>
          </a:prstGeom>
          <a:solidFill>
            <a:srgbClr val="F3F3F3"/>
          </a:solidFill>
          <a:ln>
            <a:noFill/>
          </a:ln>
        </p:spPr>
        <p:txBody>
          <a:bodyPr anchorCtr="0" anchor="t" bIns="91425" lIns="91425" spcFirstLastPara="1" rIns="91425" wrap="square" tIns="91425">
            <a:noAutofit/>
          </a:bodyPr>
          <a:lstStyle/>
          <a:p>
            <a:pPr indent="0" lvl="0" marL="457200" rtl="0" algn="l">
              <a:lnSpc>
                <a:spcPct val="100000"/>
              </a:lnSpc>
              <a:spcBef>
                <a:spcPts val="1000"/>
              </a:spcBef>
              <a:spcAft>
                <a:spcPts val="0"/>
              </a:spcAft>
              <a:buNone/>
            </a:pPr>
            <a:r>
              <a:t/>
            </a:r>
            <a:endParaRPr b="1" sz="400">
              <a:latin typeface="Josefin Sans"/>
              <a:ea typeface="Josefin Sans"/>
              <a:cs typeface="Josefin Sans"/>
              <a:sym typeface="Josefin Sans"/>
            </a:endParaRPr>
          </a:p>
          <a:p>
            <a:pPr indent="-323850" lvl="0" marL="457200" rtl="0" algn="l">
              <a:lnSpc>
                <a:spcPct val="115000"/>
              </a:lnSpc>
              <a:spcBef>
                <a:spcPts val="1000"/>
              </a:spcBef>
              <a:spcAft>
                <a:spcPts val="0"/>
              </a:spcAft>
              <a:buClr>
                <a:schemeClr val="dk2"/>
              </a:buClr>
              <a:buSzPts val="1500"/>
              <a:buFont typeface="Josefin Sans"/>
              <a:buChar char="●"/>
            </a:pPr>
            <a:r>
              <a:rPr lang="en" sz="1500">
                <a:solidFill>
                  <a:schemeClr val="dk2"/>
                </a:solidFill>
                <a:latin typeface="Josefin Sans"/>
                <a:ea typeface="Josefin Sans"/>
                <a:cs typeface="Josefin Sans"/>
                <a:sym typeface="Josefin Sans"/>
              </a:rPr>
              <a:t>Recent studies indicate a significant uptick in fraud, especially in sectors involving frequent financial transactions, underscoring the need for better vigilance.</a:t>
            </a:r>
            <a:endParaRPr sz="1500">
              <a:solidFill>
                <a:schemeClr val="dk2"/>
              </a:solidFill>
              <a:latin typeface="Josefin Sans"/>
              <a:ea typeface="Josefin Sans"/>
              <a:cs typeface="Josefin Sans"/>
              <a:sym typeface="Josefin Sans"/>
            </a:endParaRPr>
          </a:p>
          <a:p>
            <a:pPr indent="-323850" lvl="0" marL="457200" rtl="0" algn="l">
              <a:lnSpc>
                <a:spcPct val="115000"/>
              </a:lnSpc>
              <a:spcBef>
                <a:spcPts val="1000"/>
              </a:spcBef>
              <a:spcAft>
                <a:spcPts val="0"/>
              </a:spcAft>
              <a:buClr>
                <a:schemeClr val="dk2"/>
              </a:buClr>
              <a:buSzPts val="1500"/>
              <a:buFont typeface="Josefin Sans"/>
              <a:buChar char="●"/>
            </a:pPr>
            <a:r>
              <a:rPr lang="en" sz="1500">
                <a:solidFill>
                  <a:schemeClr val="dk2"/>
                </a:solidFill>
                <a:latin typeface="Josefin Sans"/>
                <a:ea typeface="Josefin Sans"/>
                <a:cs typeface="Josefin Sans"/>
                <a:sym typeface="Josefin Sans"/>
              </a:rPr>
              <a:t>With a 13.6% increase in lending fraud targeting small and mid-size businesses last year, these businesses face serious disruptions, emphasizing the crucial need for robust security measures.</a:t>
            </a:r>
            <a:endParaRPr sz="1500">
              <a:solidFill>
                <a:schemeClr val="dk2"/>
              </a:solidFill>
              <a:latin typeface="Josefin Sans"/>
              <a:ea typeface="Josefin Sans"/>
              <a:cs typeface="Josefin Sans"/>
              <a:sym typeface="Josefin Sans"/>
            </a:endParaRPr>
          </a:p>
          <a:p>
            <a:pPr indent="-323850" lvl="0" marL="457200" rtl="0" algn="l">
              <a:lnSpc>
                <a:spcPct val="115000"/>
              </a:lnSpc>
              <a:spcBef>
                <a:spcPts val="1000"/>
              </a:spcBef>
              <a:spcAft>
                <a:spcPts val="0"/>
              </a:spcAft>
              <a:buClr>
                <a:schemeClr val="dk2"/>
              </a:buClr>
              <a:buSzPts val="1500"/>
              <a:buFont typeface="Josefin Sans"/>
              <a:buChar char="●"/>
            </a:pPr>
            <a:r>
              <a:rPr lang="en" sz="1500">
                <a:solidFill>
                  <a:schemeClr val="dk2"/>
                </a:solidFill>
                <a:latin typeface="Josefin Sans"/>
                <a:ea typeface="Josefin Sans"/>
                <a:cs typeface="Josefin Sans"/>
                <a:sym typeface="Josefin Sans"/>
              </a:rPr>
              <a:t>Understanding hidden patterns and fraud predictions  for consumers and small businesses against online transaction fraud using data mining insights.</a:t>
            </a:r>
            <a:endParaRPr sz="1500">
              <a:solidFill>
                <a:schemeClr val="dk2"/>
              </a:solidFill>
              <a:latin typeface="Josefin Sans"/>
              <a:ea typeface="Josefin Sans"/>
              <a:cs typeface="Josefin Sans"/>
              <a:sym typeface="Josefin Sans"/>
            </a:endParaRPr>
          </a:p>
          <a:p>
            <a:pPr indent="0" lvl="0" marL="0" rtl="0" algn="l">
              <a:spcBef>
                <a:spcPts val="1000"/>
              </a:spcBef>
              <a:spcAft>
                <a:spcPts val="1000"/>
              </a:spcAft>
              <a:buNone/>
            </a:pPr>
            <a:r>
              <a:t/>
            </a:r>
            <a:endParaRPr sz="1500">
              <a:latin typeface="Josefin Sans"/>
              <a:ea typeface="Josefin Sans"/>
              <a:cs typeface="Josefin Sans"/>
              <a:sym typeface="Josefin Sans"/>
            </a:endParaRPr>
          </a:p>
        </p:txBody>
      </p:sp>
      <p:sp>
        <p:nvSpPr>
          <p:cNvPr id="85" name="Google Shape;85;p15"/>
          <p:cNvSpPr txBox="1"/>
          <p:nvPr/>
        </p:nvSpPr>
        <p:spPr>
          <a:xfrm>
            <a:off x="4878325" y="3995325"/>
            <a:ext cx="4113300" cy="15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u="sng">
                <a:solidFill>
                  <a:schemeClr val="lt1"/>
                </a:solidFill>
                <a:latin typeface="Josefin Sans"/>
                <a:ea typeface="Josefin Sans"/>
                <a:cs typeface="Josefin Sans"/>
                <a:sym typeface="Josefin Sans"/>
                <a:hlinkClick r:id="rId5">
                  <a:extLst>
                    <a:ext uri="{A12FA001-AC4F-418D-AE19-62706E023703}">
                      <ahyp:hlinkClr val="tx"/>
                    </a:ext>
                  </a:extLst>
                </a:hlinkClick>
              </a:rPr>
              <a:t>https://www.ftc.gov/news-events/news/press-releases/2024/02/nationwide-fraud-losses-top-10-billion-2023-ftc-steps-efforts-protect-public </a:t>
            </a:r>
            <a:endParaRPr sz="600">
              <a:solidFill>
                <a:schemeClr val="lt1"/>
              </a:solidFill>
              <a:latin typeface="Josefin Sans"/>
              <a:ea typeface="Josefin Sans"/>
              <a:cs typeface="Josefin Sans"/>
              <a:sym typeface="Josefin Sans"/>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66" name="Shape 366"/>
        <p:cNvGrpSpPr/>
        <p:nvPr/>
      </p:nvGrpSpPr>
      <p:grpSpPr>
        <a:xfrm>
          <a:off x="0" y="0"/>
          <a:ext cx="0" cy="0"/>
          <a:chOff x="0" y="0"/>
          <a:chExt cx="0" cy="0"/>
        </a:xfrm>
      </p:grpSpPr>
      <p:sp>
        <p:nvSpPr>
          <p:cNvPr id="367" name="Google Shape;367;p42"/>
          <p:cNvSpPr txBox="1"/>
          <p:nvPr>
            <p:ph idx="4294967295" type="title"/>
          </p:nvPr>
        </p:nvSpPr>
        <p:spPr>
          <a:xfrm>
            <a:off x="311700" y="-8500"/>
            <a:ext cx="8520600" cy="5535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b="1" lang="en" sz="2500">
                <a:solidFill>
                  <a:schemeClr val="lt1"/>
                </a:solidFill>
                <a:latin typeface="Josefin Sans"/>
                <a:ea typeface="Josefin Sans"/>
                <a:cs typeface="Josefin Sans"/>
                <a:sym typeface="Josefin Sans"/>
              </a:rPr>
              <a:t>Models Performance Analysis : [Decision Tree]</a:t>
            </a:r>
            <a:endParaRPr b="1" sz="2500">
              <a:solidFill>
                <a:schemeClr val="lt1"/>
              </a:solidFill>
              <a:latin typeface="Josefin Sans"/>
              <a:ea typeface="Josefin Sans"/>
              <a:cs typeface="Josefin Sans"/>
              <a:sym typeface="Josefin Sans"/>
            </a:endParaRPr>
          </a:p>
        </p:txBody>
      </p:sp>
      <p:sp>
        <p:nvSpPr>
          <p:cNvPr id="368" name="Google Shape;368;p42"/>
          <p:cNvSpPr txBox="1"/>
          <p:nvPr/>
        </p:nvSpPr>
        <p:spPr>
          <a:xfrm>
            <a:off x="362850" y="599275"/>
            <a:ext cx="8418300" cy="9951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1200"/>
              </a:spcBef>
              <a:spcAft>
                <a:spcPts val="0"/>
              </a:spcAft>
              <a:buNone/>
            </a:pPr>
            <a:r>
              <a:rPr lang="en" sz="1200">
                <a:solidFill>
                  <a:schemeClr val="dk2"/>
                </a:solidFill>
                <a:latin typeface="Josefin Sans"/>
                <a:ea typeface="Josefin Sans"/>
                <a:cs typeface="Josefin Sans"/>
                <a:sym typeface="Josefin Sans"/>
              </a:rPr>
              <a:t>This is the plot comparison when model is </a:t>
            </a:r>
            <a:r>
              <a:rPr b="1" lang="en" sz="1200">
                <a:solidFill>
                  <a:schemeClr val="dk2"/>
                </a:solidFill>
                <a:latin typeface="Josefin Sans"/>
                <a:ea typeface="Josefin Sans"/>
                <a:cs typeface="Josefin Sans"/>
                <a:sym typeface="Josefin Sans"/>
              </a:rPr>
              <a:t>CORRECT</a:t>
            </a:r>
            <a:r>
              <a:rPr lang="en" sz="1200">
                <a:solidFill>
                  <a:schemeClr val="dk2"/>
                </a:solidFill>
                <a:latin typeface="Josefin Sans"/>
                <a:ea typeface="Josefin Sans"/>
                <a:cs typeface="Josefin Sans"/>
                <a:sym typeface="Josefin Sans"/>
              </a:rPr>
              <a:t> (left) and </a:t>
            </a:r>
            <a:r>
              <a:rPr b="1" lang="en" sz="1200">
                <a:solidFill>
                  <a:schemeClr val="dk2"/>
                </a:solidFill>
                <a:latin typeface="Josefin Sans"/>
                <a:ea typeface="Josefin Sans"/>
                <a:cs typeface="Josefin Sans"/>
                <a:sym typeface="Josefin Sans"/>
              </a:rPr>
              <a:t>INCORRECT</a:t>
            </a:r>
            <a:r>
              <a:rPr lang="en" sz="1200">
                <a:solidFill>
                  <a:schemeClr val="dk2"/>
                </a:solidFill>
                <a:latin typeface="Josefin Sans"/>
                <a:ea typeface="Josefin Sans"/>
                <a:cs typeface="Josefin Sans"/>
                <a:sym typeface="Josefin Sans"/>
              </a:rPr>
              <a:t> (right) for the Mobile Devices and Transaction Amount.</a:t>
            </a:r>
            <a:endParaRPr sz="1200">
              <a:solidFill>
                <a:schemeClr val="dk2"/>
              </a:solidFill>
              <a:latin typeface="Josefin Sans"/>
              <a:ea typeface="Josefin Sans"/>
              <a:cs typeface="Josefin Sans"/>
              <a:sym typeface="Josefin Sans"/>
            </a:endParaRPr>
          </a:p>
          <a:p>
            <a:pPr indent="0" lvl="0" marL="0" rtl="0" algn="l">
              <a:lnSpc>
                <a:spcPct val="150000"/>
              </a:lnSpc>
              <a:spcBef>
                <a:spcPts val="1200"/>
              </a:spcBef>
              <a:spcAft>
                <a:spcPts val="0"/>
              </a:spcAft>
              <a:buNone/>
            </a:pPr>
            <a:r>
              <a:rPr lang="en" sz="1200">
                <a:solidFill>
                  <a:schemeClr val="dk2"/>
                </a:solidFill>
                <a:latin typeface="Josefin Sans"/>
                <a:ea typeface="Josefin Sans"/>
                <a:cs typeface="Josefin Sans"/>
                <a:sym typeface="Josefin Sans"/>
              </a:rPr>
              <a:t>It show that  </a:t>
            </a:r>
            <a:r>
              <a:rPr b="1" lang="en" sz="1200">
                <a:solidFill>
                  <a:schemeClr val="dk2"/>
                </a:solidFill>
                <a:latin typeface="Josefin Sans"/>
                <a:ea typeface="Josefin Sans"/>
                <a:cs typeface="Josefin Sans"/>
                <a:sym typeface="Josefin Sans"/>
              </a:rPr>
              <a:t>when the device is Mobile</a:t>
            </a:r>
            <a:r>
              <a:rPr lang="en" sz="1200">
                <a:solidFill>
                  <a:schemeClr val="dk2"/>
                </a:solidFill>
                <a:latin typeface="Josefin Sans"/>
                <a:ea typeface="Josefin Sans"/>
                <a:cs typeface="Josefin Sans"/>
                <a:sym typeface="Josefin Sans"/>
              </a:rPr>
              <a:t>, the frauds with higher Transaction amount identified robustly.</a:t>
            </a:r>
            <a:endParaRPr sz="1200">
              <a:solidFill>
                <a:schemeClr val="dk2"/>
              </a:solidFill>
              <a:latin typeface="Josefin Sans"/>
              <a:ea typeface="Josefin Sans"/>
              <a:cs typeface="Josefin Sans"/>
              <a:sym typeface="Josefin Sans"/>
            </a:endParaRPr>
          </a:p>
          <a:p>
            <a:pPr indent="0" lvl="0" marL="0" rtl="0" algn="l">
              <a:lnSpc>
                <a:spcPct val="150000"/>
              </a:lnSpc>
              <a:spcBef>
                <a:spcPts val="1200"/>
              </a:spcBef>
              <a:spcAft>
                <a:spcPts val="0"/>
              </a:spcAft>
              <a:buNone/>
            </a:pPr>
            <a:r>
              <a:t/>
            </a:r>
            <a:endParaRPr sz="1200">
              <a:solidFill>
                <a:schemeClr val="dk2"/>
              </a:solidFill>
              <a:latin typeface="Josefin Sans"/>
              <a:ea typeface="Josefin Sans"/>
              <a:cs typeface="Josefin Sans"/>
              <a:sym typeface="Josefin Sans"/>
            </a:endParaRPr>
          </a:p>
          <a:p>
            <a:pPr indent="0" lvl="0" marL="0" rtl="0" algn="l">
              <a:lnSpc>
                <a:spcPct val="150000"/>
              </a:lnSpc>
              <a:spcBef>
                <a:spcPts val="1200"/>
              </a:spcBef>
              <a:spcAft>
                <a:spcPts val="1200"/>
              </a:spcAft>
              <a:buNone/>
            </a:pPr>
            <a:r>
              <a:t/>
            </a:r>
            <a:endParaRPr sz="1200">
              <a:solidFill>
                <a:schemeClr val="dk2"/>
              </a:solidFill>
              <a:latin typeface="Josefin Sans"/>
              <a:ea typeface="Josefin Sans"/>
              <a:cs typeface="Josefin Sans"/>
              <a:sym typeface="Josefin Sans"/>
            </a:endParaRPr>
          </a:p>
        </p:txBody>
      </p:sp>
      <p:pic>
        <p:nvPicPr>
          <p:cNvPr id="369" name="Google Shape;369;p42"/>
          <p:cNvPicPr preferRelativeResize="0"/>
          <p:nvPr/>
        </p:nvPicPr>
        <p:blipFill rotWithShape="1">
          <a:blip r:embed="rId3">
            <a:alphaModFix/>
          </a:blip>
          <a:srcRect b="0" l="0" r="0" t="0"/>
          <a:stretch/>
        </p:blipFill>
        <p:spPr>
          <a:xfrm>
            <a:off x="8072500" y="110050"/>
            <a:ext cx="989475" cy="169475"/>
          </a:xfrm>
          <a:prstGeom prst="rect">
            <a:avLst/>
          </a:prstGeom>
          <a:noFill/>
          <a:ln>
            <a:noFill/>
          </a:ln>
        </p:spPr>
      </p:pic>
      <p:pic>
        <p:nvPicPr>
          <p:cNvPr id="370" name="Google Shape;370;p42"/>
          <p:cNvPicPr preferRelativeResize="0"/>
          <p:nvPr/>
        </p:nvPicPr>
        <p:blipFill>
          <a:blip r:embed="rId4">
            <a:alphaModFix/>
          </a:blip>
          <a:stretch>
            <a:fillRect/>
          </a:stretch>
        </p:blipFill>
        <p:spPr>
          <a:xfrm>
            <a:off x="152400" y="1899150"/>
            <a:ext cx="4402314" cy="3244351"/>
          </a:xfrm>
          <a:prstGeom prst="rect">
            <a:avLst/>
          </a:prstGeom>
          <a:noFill/>
          <a:ln>
            <a:noFill/>
          </a:ln>
        </p:spPr>
      </p:pic>
      <p:pic>
        <p:nvPicPr>
          <p:cNvPr id="371" name="Google Shape;371;p42"/>
          <p:cNvPicPr preferRelativeResize="0"/>
          <p:nvPr/>
        </p:nvPicPr>
        <p:blipFill>
          <a:blip r:embed="rId5">
            <a:alphaModFix/>
          </a:blip>
          <a:stretch>
            <a:fillRect/>
          </a:stretch>
        </p:blipFill>
        <p:spPr>
          <a:xfrm>
            <a:off x="4707114" y="1899150"/>
            <a:ext cx="4284488" cy="3109126"/>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chemeClr val="dk1"/>
        </a:solidFill>
      </p:bgPr>
    </p:bg>
    <p:spTree>
      <p:nvGrpSpPr>
        <p:cNvPr id="375" name="Shape 375"/>
        <p:cNvGrpSpPr/>
        <p:nvPr/>
      </p:nvGrpSpPr>
      <p:grpSpPr>
        <a:xfrm>
          <a:off x="0" y="0"/>
          <a:ext cx="0" cy="0"/>
          <a:chOff x="0" y="0"/>
          <a:chExt cx="0" cy="0"/>
        </a:xfrm>
      </p:grpSpPr>
      <p:sp>
        <p:nvSpPr>
          <p:cNvPr id="376" name="Google Shape;376;p43"/>
          <p:cNvSpPr txBox="1"/>
          <p:nvPr>
            <p:ph idx="4294967295" type="title"/>
          </p:nvPr>
        </p:nvSpPr>
        <p:spPr>
          <a:xfrm>
            <a:off x="2188650" y="0"/>
            <a:ext cx="4766700" cy="727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b="1" lang="en" sz="2500">
                <a:solidFill>
                  <a:schemeClr val="lt1"/>
                </a:solidFill>
                <a:latin typeface="Josefin Sans"/>
                <a:ea typeface="Josefin Sans"/>
                <a:cs typeface="Josefin Sans"/>
                <a:sym typeface="Josefin Sans"/>
              </a:rPr>
              <a:t>Community Contribution</a:t>
            </a:r>
            <a:endParaRPr b="1" sz="2500">
              <a:solidFill>
                <a:schemeClr val="lt1"/>
              </a:solidFill>
              <a:latin typeface="Josefin Sans"/>
              <a:ea typeface="Josefin Sans"/>
              <a:cs typeface="Josefin Sans"/>
              <a:sym typeface="Josefin Sans"/>
            </a:endParaRPr>
          </a:p>
        </p:txBody>
      </p:sp>
      <p:cxnSp>
        <p:nvCxnSpPr>
          <p:cNvPr id="377" name="Google Shape;377;p43"/>
          <p:cNvCxnSpPr/>
          <p:nvPr/>
        </p:nvCxnSpPr>
        <p:spPr>
          <a:xfrm>
            <a:off x="418675" y="1811883"/>
            <a:ext cx="270900" cy="0"/>
          </a:xfrm>
          <a:prstGeom prst="straightConnector1">
            <a:avLst/>
          </a:prstGeom>
          <a:noFill/>
          <a:ln cap="flat" cmpd="sng" w="9525">
            <a:solidFill>
              <a:schemeClr val="lt2"/>
            </a:solidFill>
            <a:prstDash val="solid"/>
            <a:round/>
            <a:headEnd len="sm" w="sm" type="none"/>
            <a:tailEnd len="sm" w="sm" type="none"/>
          </a:ln>
        </p:spPr>
      </p:cxnSp>
      <p:pic>
        <p:nvPicPr>
          <p:cNvPr id="378" name="Google Shape;378;p43"/>
          <p:cNvPicPr preferRelativeResize="0"/>
          <p:nvPr/>
        </p:nvPicPr>
        <p:blipFill rotWithShape="1">
          <a:blip r:embed="rId3">
            <a:alphaModFix/>
          </a:blip>
          <a:srcRect b="0" l="0" r="0" t="0"/>
          <a:stretch/>
        </p:blipFill>
        <p:spPr>
          <a:xfrm>
            <a:off x="8072500" y="110050"/>
            <a:ext cx="989475" cy="169475"/>
          </a:xfrm>
          <a:prstGeom prst="rect">
            <a:avLst/>
          </a:prstGeom>
          <a:noFill/>
          <a:ln>
            <a:noFill/>
          </a:ln>
        </p:spPr>
      </p:pic>
      <p:sp>
        <p:nvSpPr>
          <p:cNvPr id="379" name="Google Shape;379;p43"/>
          <p:cNvSpPr txBox="1"/>
          <p:nvPr/>
        </p:nvSpPr>
        <p:spPr>
          <a:xfrm>
            <a:off x="2887775" y="940275"/>
            <a:ext cx="2224800" cy="1340700"/>
          </a:xfrm>
          <a:prstGeom prst="rect">
            <a:avLst/>
          </a:prstGeom>
          <a:noFill/>
          <a:ln>
            <a:noFill/>
          </a:ln>
        </p:spPr>
        <p:txBody>
          <a:bodyPr anchorCtr="0" anchor="ctr" bIns="91425" lIns="91425" spcFirstLastPara="1" rIns="91425" wrap="square" tIns="91425">
            <a:noAutofit/>
          </a:bodyPr>
          <a:lstStyle/>
          <a:p>
            <a:pPr indent="0" lvl="0" marL="0" rtl="0" algn="just">
              <a:spcBef>
                <a:spcPts val="0"/>
              </a:spcBef>
              <a:spcAft>
                <a:spcPts val="0"/>
              </a:spcAft>
              <a:buNone/>
            </a:pPr>
            <a:r>
              <a:rPr b="1" lang="en" sz="1200">
                <a:solidFill>
                  <a:srgbClr val="1A4568"/>
                </a:solidFill>
                <a:latin typeface="Josefin Sans"/>
                <a:ea typeface="Josefin Sans"/>
                <a:cs typeface="Josefin Sans"/>
                <a:sym typeface="Josefin Sans"/>
              </a:rPr>
              <a:t>3- </a:t>
            </a:r>
            <a:r>
              <a:rPr b="1" lang="en" sz="1200">
                <a:solidFill>
                  <a:schemeClr val="lt1"/>
                </a:solidFill>
                <a:latin typeface="Josefin Sans"/>
                <a:ea typeface="Josefin Sans"/>
                <a:cs typeface="Josefin Sans"/>
                <a:sym typeface="Josefin Sans"/>
              </a:rPr>
              <a:t>Encouragement of Safe Practices</a:t>
            </a:r>
            <a:r>
              <a:rPr lang="en" sz="1200">
                <a:solidFill>
                  <a:schemeClr val="lt1"/>
                </a:solidFill>
                <a:latin typeface="Josefin Sans"/>
                <a:ea typeface="Josefin Sans"/>
                <a:cs typeface="Josefin Sans"/>
                <a:sym typeface="Josefin Sans"/>
              </a:rPr>
              <a:t>: Advises consumers to verify email addresses and update browser versions to reduce fraud risks, promoting safe digital habits</a:t>
            </a:r>
            <a:endParaRPr sz="1200">
              <a:solidFill>
                <a:schemeClr val="lt1"/>
              </a:solidFill>
              <a:latin typeface="Josefin Sans"/>
              <a:ea typeface="Josefin Sans"/>
              <a:cs typeface="Josefin Sans"/>
              <a:sym typeface="Josefin Sans"/>
            </a:endParaRPr>
          </a:p>
          <a:p>
            <a:pPr indent="0" lvl="0" marL="0" rtl="0" algn="just">
              <a:spcBef>
                <a:spcPts val="0"/>
              </a:spcBef>
              <a:spcAft>
                <a:spcPts val="0"/>
              </a:spcAft>
              <a:buNone/>
            </a:pPr>
            <a:r>
              <a:t/>
            </a:r>
            <a:endParaRPr b="1" sz="1200">
              <a:solidFill>
                <a:srgbClr val="1A4568"/>
              </a:solidFill>
              <a:latin typeface="Josefin Sans"/>
              <a:ea typeface="Josefin Sans"/>
              <a:cs typeface="Josefin Sans"/>
              <a:sym typeface="Josefin Sans"/>
            </a:endParaRPr>
          </a:p>
        </p:txBody>
      </p:sp>
      <p:sp>
        <p:nvSpPr>
          <p:cNvPr id="380" name="Google Shape;380;p43"/>
          <p:cNvSpPr txBox="1"/>
          <p:nvPr/>
        </p:nvSpPr>
        <p:spPr>
          <a:xfrm>
            <a:off x="5670850" y="915150"/>
            <a:ext cx="2224800" cy="1340700"/>
          </a:xfrm>
          <a:prstGeom prst="rect">
            <a:avLst/>
          </a:prstGeom>
          <a:noFill/>
          <a:ln>
            <a:noFill/>
          </a:ln>
        </p:spPr>
        <p:txBody>
          <a:bodyPr anchorCtr="0" anchor="ctr" bIns="91425" lIns="91425" spcFirstLastPara="1" rIns="91425" wrap="square" tIns="91425">
            <a:noAutofit/>
          </a:bodyPr>
          <a:lstStyle/>
          <a:p>
            <a:pPr indent="0" lvl="0" marL="0" rtl="0" algn="just">
              <a:spcBef>
                <a:spcPts val="0"/>
              </a:spcBef>
              <a:spcAft>
                <a:spcPts val="0"/>
              </a:spcAft>
              <a:buNone/>
            </a:pPr>
            <a:r>
              <a:rPr b="1" lang="en" sz="1200">
                <a:solidFill>
                  <a:srgbClr val="1A4568"/>
                </a:solidFill>
                <a:latin typeface="Josefin Sans"/>
                <a:ea typeface="Josefin Sans"/>
                <a:cs typeface="Josefin Sans"/>
                <a:sym typeface="Josefin Sans"/>
              </a:rPr>
              <a:t>5- </a:t>
            </a:r>
            <a:r>
              <a:rPr b="1" lang="en" sz="1200">
                <a:solidFill>
                  <a:schemeClr val="lt1"/>
                </a:solidFill>
                <a:latin typeface="Josefin Sans"/>
                <a:ea typeface="Josefin Sans"/>
                <a:cs typeface="Josefin Sans"/>
                <a:sym typeface="Josefin Sans"/>
              </a:rPr>
              <a:t>Increased Consumer Trust</a:t>
            </a:r>
            <a:r>
              <a:rPr lang="en" sz="1200">
                <a:solidFill>
                  <a:schemeClr val="lt1"/>
                </a:solidFill>
                <a:latin typeface="Josefin Sans"/>
                <a:ea typeface="Josefin Sans"/>
                <a:cs typeface="Josefin Sans"/>
                <a:sym typeface="Josefin Sans"/>
              </a:rPr>
              <a:t>: Businesses that actively prevent fraud gain consumer trust, encouraging more support and engagement from the community.</a:t>
            </a:r>
            <a:endParaRPr sz="1200">
              <a:solidFill>
                <a:schemeClr val="lt1"/>
              </a:solidFill>
              <a:latin typeface="Josefin Sans"/>
              <a:ea typeface="Josefin Sans"/>
              <a:cs typeface="Josefin Sans"/>
              <a:sym typeface="Josefin Sans"/>
            </a:endParaRPr>
          </a:p>
          <a:p>
            <a:pPr indent="0" lvl="0" marL="0" rtl="0" algn="just">
              <a:spcBef>
                <a:spcPts val="0"/>
              </a:spcBef>
              <a:spcAft>
                <a:spcPts val="0"/>
              </a:spcAft>
              <a:buNone/>
            </a:pPr>
            <a:r>
              <a:t/>
            </a:r>
            <a:endParaRPr b="1" sz="1200">
              <a:solidFill>
                <a:srgbClr val="1A4568"/>
              </a:solidFill>
              <a:latin typeface="Josefin Sans"/>
              <a:ea typeface="Josefin Sans"/>
              <a:cs typeface="Josefin Sans"/>
              <a:sym typeface="Josefin Sans"/>
            </a:endParaRPr>
          </a:p>
        </p:txBody>
      </p:sp>
      <p:sp>
        <p:nvSpPr>
          <p:cNvPr id="381" name="Google Shape;381;p43"/>
          <p:cNvSpPr/>
          <p:nvPr/>
        </p:nvSpPr>
        <p:spPr>
          <a:xfrm>
            <a:off x="1159281" y="2079536"/>
            <a:ext cx="63118" cy="103369"/>
          </a:xfrm>
          <a:custGeom>
            <a:rect b="b" l="l" r="r" t="t"/>
            <a:pathLst>
              <a:path extrusionOk="0" h="1153" w="677">
                <a:moveTo>
                  <a:pt x="619" y="1"/>
                </a:moveTo>
                <a:cubicBezTo>
                  <a:pt x="619" y="850"/>
                  <a:pt x="0" y="966"/>
                  <a:pt x="0" y="966"/>
                </a:cubicBezTo>
                <a:lnTo>
                  <a:pt x="677" y="1153"/>
                </a:lnTo>
                <a:lnTo>
                  <a:pt x="67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43"/>
          <p:cNvSpPr/>
          <p:nvPr/>
        </p:nvSpPr>
        <p:spPr>
          <a:xfrm>
            <a:off x="1229020" y="2079536"/>
            <a:ext cx="63212" cy="103369"/>
          </a:xfrm>
          <a:custGeom>
            <a:rect b="b" l="l" r="r" t="t"/>
            <a:pathLst>
              <a:path extrusionOk="0" h="1153" w="678">
                <a:moveTo>
                  <a:pt x="1" y="1"/>
                </a:moveTo>
                <a:lnTo>
                  <a:pt x="1" y="1153"/>
                </a:lnTo>
                <a:lnTo>
                  <a:pt x="678" y="980"/>
                </a:lnTo>
                <a:cubicBezTo>
                  <a:pt x="678" y="980"/>
                  <a:pt x="44" y="850"/>
                  <a:pt x="4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43"/>
          <p:cNvSpPr/>
          <p:nvPr/>
        </p:nvSpPr>
        <p:spPr>
          <a:xfrm>
            <a:off x="1159281" y="2079536"/>
            <a:ext cx="63118" cy="103369"/>
          </a:xfrm>
          <a:custGeom>
            <a:rect b="b" l="l" r="r" t="t"/>
            <a:pathLst>
              <a:path extrusionOk="0" h="1153" w="677">
                <a:moveTo>
                  <a:pt x="619" y="1"/>
                </a:moveTo>
                <a:cubicBezTo>
                  <a:pt x="619" y="850"/>
                  <a:pt x="0" y="966"/>
                  <a:pt x="0" y="966"/>
                </a:cubicBezTo>
                <a:lnTo>
                  <a:pt x="677" y="1153"/>
                </a:lnTo>
                <a:lnTo>
                  <a:pt x="67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43"/>
          <p:cNvSpPr/>
          <p:nvPr/>
        </p:nvSpPr>
        <p:spPr>
          <a:xfrm>
            <a:off x="1229020" y="2079536"/>
            <a:ext cx="63212" cy="103369"/>
          </a:xfrm>
          <a:custGeom>
            <a:rect b="b" l="l" r="r" t="t"/>
            <a:pathLst>
              <a:path extrusionOk="0" h="1153" w="678">
                <a:moveTo>
                  <a:pt x="1" y="1"/>
                </a:moveTo>
                <a:lnTo>
                  <a:pt x="1" y="1153"/>
                </a:lnTo>
                <a:lnTo>
                  <a:pt x="678" y="980"/>
                </a:lnTo>
                <a:cubicBezTo>
                  <a:pt x="678" y="980"/>
                  <a:pt x="44" y="850"/>
                  <a:pt x="4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43"/>
          <p:cNvSpPr/>
          <p:nvPr/>
        </p:nvSpPr>
        <p:spPr>
          <a:xfrm>
            <a:off x="1159281" y="2079536"/>
            <a:ext cx="63118" cy="103369"/>
          </a:xfrm>
          <a:custGeom>
            <a:rect b="b" l="l" r="r" t="t"/>
            <a:pathLst>
              <a:path extrusionOk="0" h="1153" w="677">
                <a:moveTo>
                  <a:pt x="619" y="1"/>
                </a:moveTo>
                <a:cubicBezTo>
                  <a:pt x="619" y="850"/>
                  <a:pt x="0" y="966"/>
                  <a:pt x="0" y="966"/>
                </a:cubicBezTo>
                <a:lnTo>
                  <a:pt x="677" y="1153"/>
                </a:lnTo>
                <a:lnTo>
                  <a:pt x="67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43"/>
          <p:cNvSpPr/>
          <p:nvPr/>
        </p:nvSpPr>
        <p:spPr>
          <a:xfrm>
            <a:off x="1229020" y="2079536"/>
            <a:ext cx="63212" cy="103369"/>
          </a:xfrm>
          <a:custGeom>
            <a:rect b="b" l="l" r="r" t="t"/>
            <a:pathLst>
              <a:path extrusionOk="0" h="1153" w="678">
                <a:moveTo>
                  <a:pt x="1" y="1"/>
                </a:moveTo>
                <a:lnTo>
                  <a:pt x="1" y="1153"/>
                </a:lnTo>
                <a:lnTo>
                  <a:pt x="678" y="980"/>
                </a:lnTo>
                <a:cubicBezTo>
                  <a:pt x="678" y="980"/>
                  <a:pt x="44" y="850"/>
                  <a:pt x="4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43"/>
          <p:cNvSpPr/>
          <p:nvPr/>
        </p:nvSpPr>
        <p:spPr>
          <a:xfrm>
            <a:off x="3825952" y="2079536"/>
            <a:ext cx="61813" cy="103369"/>
          </a:xfrm>
          <a:custGeom>
            <a:rect b="b" l="l" r="r" t="t"/>
            <a:pathLst>
              <a:path extrusionOk="0" h="1153" w="663">
                <a:moveTo>
                  <a:pt x="605" y="1"/>
                </a:moveTo>
                <a:cubicBezTo>
                  <a:pt x="605" y="850"/>
                  <a:pt x="0" y="966"/>
                  <a:pt x="0" y="966"/>
                </a:cubicBezTo>
                <a:lnTo>
                  <a:pt x="663" y="1153"/>
                </a:lnTo>
                <a:lnTo>
                  <a:pt x="66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43"/>
          <p:cNvSpPr/>
          <p:nvPr/>
        </p:nvSpPr>
        <p:spPr>
          <a:xfrm>
            <a:off x="3894386" y="2079536"/>
            <a:ext cx="63212" cy="103369"/>
          </a:xfrm>
          <a:custGeom>
            <a:rect b="b" l="l" r="r" t="t"/>
            <a:pathLst>
              <a:path extrusionOk="0" h="1153" w="678">
                <a:moveTo>
                  <a:pt x="1" y="1"/>
                </a:moveTo>
                <a:lnTo>
                  <a:pt x="1" y="1153"/>
                </a:lnTo>
                <a:lnTo>
                  <a:pt x="678" y="980"/>
                </a:lnTo>
                <a:cubicBezTo>
                  <a:pt x="678" y="980"/>
                  <a:pt x="59" y="850"/>
                  <a:pt x="5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43"/>
          <p:cNvSpPr/>
          <p:nvPr/>
        </p:nvSpPr>
        <p:spPr>
          <a:xfrm>
            <a:off x="2802892" y="3416533"/>
            <a:ext cx="53938" cy="90069"/>
          </a:xfrm>
          <a:custGeom>
            <a:rect b="b" l="l" r="r" t="t"/>
            <a:pathLst>
              <a:path extrusionOk="0" h="1153" w="664">
                <a:moveTo>
                  <a:pt x="663" y="1"/>
                </a:moveTo>
                <a:lnTo>
                  <a:pt x="1" y="188"/>
                </a:lnTo>
                <a:cubicBezTo>
                  <a:pt x="1" y="188"/>
                  <a:pt x="606" y="303"/>
                  <a:pt x="606" y="1153"/>
                </a:cubicBezTo>
                <a:lnTo>
                  <a:pt x="663" y="1153"/>
                </a:lnTo>
                <a:lnTo>
                  <a:pt x="66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43"/>
          <p:cNvSpPr/>
          <p:nvPr/>
        </p:nvSpPr>
        <p:spPr>
          <a:xfrm>
            <a:off x="2862599" y="3416533"/>
            <a:ext cx="55076" cy="90069"/>
          </a:xfrm>
          <a:custGeom>
            <a:rect b="b" l="l" r="r" t="t"/>
            <a:pathLst>
              <a:path extrusionOk="0" h="1153" w="678">
                <a:moveTo>
                  <a:pt x="0" y="1"/>
                </a:moveTo>
                <a:lnTo>
                  <a:pt x="0" y="1153"/>
                </a:lnTo>
                <a:lnTo>
                  <a:pt x="58" y="1153"/>
                </a:lnTo>
                <a:cubicBezTo>
                  <a:pt x="58" y="303"/>
                  <a:pt x="677" y="188"/>
                  <a:pt x="677" y="188"/>
                </a:cubicBezTo>
                <a:lnTo>
                  <a:pt x="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43"/>
          <p:cNvSpPr/>
          <p:nvPr/>
        </p:nvSpPr>
        <p:spPr>
          <a:xfrm>
            <a:off x="2802892" y="3416533"/>
            <a:ext cx="53938" cy="90069"/>
          </a:xfrm>
          <a:custGeom>
            <a:rect b="b" l="l" r="r" t="t"/>
            <a:pathLst>
              <a:path extrusionOk="0" h="1153" w="664">
                <a:moveTo>
                  <a:pt x="663" y="1"/>
                </a:moveTo>
                <a:lnTo>
                  <a:pt x="1" y="188"/>
                </a:lnTo>
                <a:cubicBezTo>
                  <a:pt x="1" y="188"/>
                  <a:pt x="606" y="303"/>
                  <a:pt x="606" y="1153"/>
                </a:cubicBezTo>
                <a:lnTo>
                  <a:pt x="663" y="1153"/>
                </a:lnTo>
                <a:lnTo>
                  <a:pt x="66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43"/>
          <p:cNvSpPr/>
          <p:nvPr/>
        </p:nvSpPr>
        <p:spPr>
          <a:xfrm>
            <a:off x="2862599" y="3416533"/>
            <a:ext cx="55076" cy="90069"/>
          </a:xfrm>
          <a:custGeom>
            <a:rect b="b" l="l" r="r" t="t"/>
            <a:pathLst>
              <a:path extrusionOk="0" h="1153" w="678">
                <a:moveTo>
                  <a:pt x="0" y="1"/>
                </a:moveTo>
                <a:lnTo>
                  <a:pt x="0" y="1153"/>
                </a:lnTo>
                <a:lnTo>
                  <a:pt x="58" y="1153"/>
                </a:lnTo>
                <a:cubicBezTo>
                  <a:pt x="58" y="303"/>
                  <a:pt x="677" y="188"/>
                  <a:pt x="677" y="188"/>
                </a:cubicBezTo>
                <a:lnTo>
                  <a:pt x="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43"/>
          <p:cNvSpPr/>
          <p:nvPr/>
        </p:nvSpPr>
        <p:spPr>
          <a:xfrm>
            <a:off x="2802892" y="3416533"/>
            <a:ext cx="53938" cy="90069"/>
          </a:xfrm>
          <a:custGeom>
            <a:rect b="b" l="l" r="r" t="t"/>
            <a:pathLst>
              <a:path extrusionOk="0" h="1153" w="664">
                <a:moveTo>
                  <a:pt x="663" y="1"/>
                </a:moveTo>
                <a:lnTo>
                  <a:pt x="1" y="188"/>
                </a:lnTo>
                <a:cubicBezTo>
                  <a:pt x="1" y="188"/>
                  <a:pt x="606" y="303"/>
                  <a:pt x="606" y="1153"/>
                </a:cubicBezTo>
                <a:lnTo>
                  <a:pt x="663" y="1153"/>
                </a:lnTo>
                <a:lnTo>
                  <a:pt x="66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43"/>
          <p:cNvSpPr/>
          <p:nvPr/>
        </p:nvSpPr>
        <p:spPr>
          <a:xfrm>
            <a:off x="2862599" y="3416533"/>
            <a:ext cx="55076" cy="90069"/>
          </a:xfrm>
          <a:custGeom>
            <a:rect b="b" l="l" r="r" t="t"/>
            <a:pathLst>
              <a:path extrusionOk="0" h="1153" w="678">
                <a:moveTo>
                  <a:pt x="0" y="1"/>
                </a:moveTo>
                <a:lnTo>
                  <a:pt x="0" y="1153"/>
                </a:lnTo>
                <a:lnTo>
                  <a:pt x="58" y="1153"/>
                </a:lnTo>
                <a:cubicBezTo>
                  <a:pt x="58" y="303"/>
                  <a:pt x="677" y="188"/>
                  <a:pt x="677" y="188"/>
                </a:cubicBezTo>
                <a:lnTo>
                  <a:pt x="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43"/>
          <p:cNvSpPr/>
          <p:nvPr/>
        </p:nvSpPr>
        <p:spPr>
          <a:xfrm>
            <a:off x="6459059" y="2079536"/>
            <a:ext cx="63212" cy="103369"/>
          </a:xfrm>
          <a:custGeom>
            <a:rect b="b" l="l" r="r" t="t"/>
            <a:pathLst>
              <a:path extrusionOk="0" h="1153" w="678">
                <a:moveTo>
                  <a:pt x="620" y="1"/>
                </a:moveTo>
                <a:cubicBezTo>
                  <a:pt x="620" y="850"/>
                  <a:pt x="1" y="966"/>
                  <a:pt x="1" y="966"/>
                </a:cubicBezTo>
                <a:lnTo>
                  <a:pt x="678" y="1153"/>
                </a:lnTo>
                <a:lnTo>
                  <a:pt x="67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43"/>
          <p:cNvSpPr/>
          <p:nvPr/>
        </p:nvSpPr>
        <p:spPr>
          <a:xfrm>
            <a:off x="6528891" y="2079536"/>
            <a:ext cx="63212" cy="103369"/>
          </a:xfrm>
          <a:custGeom>
            <a:rect b="b" l="l" r="r" t="t"/>
            <a:pathLst>
              <a:path extrusionOk="0" h="1153" w="678">
                <a:moveTo>
                  <a:pt x="1" y="1"/>
                </a:moveTo>
                <a:lnTo>
                  <a:pt x="1" y="1153"/>
                </a:lnTo>
                <a:lnTo>
                  <a:pt x="678" y="980"/>
                </a:lnTo>
                <a:cubicBezTo>
                  <a:pt x="678" y="980"/>
                  <a:pt x="44" y="850"/>
                  <a:pt x="4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43"/>
          <p:cNvSpPr/>
          <p:nvPr/>
        </p:nvSpPr>
        <p:spPr>
          <a:xfrm>
            <a:off x="6459059" y="2079536"/>
            <a:ext cx="63212" cy="103369"/>
          </a:xfrm>
          <a:custGeom>
            <a:rect b="b" l="l" r="r" t="t"/>
            <a:pathLst>
              <a:path extrusionOk="0" h="1153" w="678">
                <a:moveTo>
                  <a:pt x="620" y="1"/>
                </a:moveTo>
                <a:cubicBezTo>
                  <a:pt x="620" y="850"/>
                  <a:pt x="1" y="966"/>
                  <a:pt x="1" y="966"/>
                </a:cubicBezTo>
                <a:lnTo>
                  <a:pt x="678" y="1153"/>
                </a:lnTo>
                <a:lnTo>
                  <a:pt x="67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43"/>
          <p:cNvSpPr/>
          <p:nvPr/>
        </p:nvSpPr>
        <p:spPr>
          <a:xfrm>
            <a:off x="6528891" y="2079536"/>
            <a:ext cx="63212" cy="103369"/>
          </a:xfrm>
          <a:custGeom>
            <a:rect b="b" l="l" r="r" t="t"/>
            <a:pathLst>
              <a:path extrusionOk="0" h="1153" w="678">
                <a:moveTo>
                  <a:pt x="1" y="1"/>
                </a:moveTo>
                <a:lnTo>
                  <a:pt x="1" y="1153"/>
                </a:lnTo>
                <a:lnTo>
                  <a:pt x="678" y="980"/>
                </a:lnTo>
                <a:cubicBezTo>
                  <a:pt x="678" y="980"/>
                  <a:pt x="44" y="850"/>
                  <a:pt x="4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43"/>
          <p:cNvSpPr/>
          <p:nvPr/>
        </p:nvSpPr>
        <p:spPr>
          <a:xfrm>
            <a:off x="6459059" y="2079536"/>
            <a:ext cx="63212" cy="103369"/>
          </a:xfrm>
          <a:custGeom>
            <a:rect b="b" l="l" r="r" t="t"/>
            <a:pathLst>
              <a:path extrusionOk="0" h="1153" w="678">
                <a:moveTo>
                  <a:pt x="620" y="1"/>
                </a:moveTo>
                <a:cubicBezTo>
                  <a:pt x="620" y="850"/>
                  <a:pt x="1" y="966"/>
                  <a:pt x="1" y="966"/>
                </a:cubicBezTo>
                <a:lnTo>
                  <a:pt x="678" y="1153"/>
                </a:lnTo>
                <a:lnTo>
                  <a:pt x="67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43"/>
          <p:cNvSpPr/>
          <p:nvPr/>
        </p:nvSpPr>
        <p:spPr>
          <a:xfrm>
            <a:off x="6528891" y="2079536"/>
            <a:ext cx="63212" cy="103369"/>
          </a:xfrm>
          <a:custGeom>
            <a:rect b="b" l="l" r="r" t="t"/>
            <a:pathLst>
              <a:path extrusionOk="0" h="1153" w="678">
                <a:moveTo>
                  <a:pt x="1" y="1"/>
                </a:moveTo>
                <a:lnTo>
                  <a:pt x="1" y="1153"/>
                </a:lnTo>
                <a:lnTo>
                  <a:pt x="678" y="980"/>
                </a:lnTo>
                <a:cubicBezTo>
                  <a:pt x="678" y="980"/>
                  <a:pt x="44" y="850"/>
                  <a:pt x="4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43"/>
          <p:cNvSpPr txBox="1"/>
          <p:nvPr/>
        </p:nvSpPr>
        <p:spPr>
          <a:xfrm>
            <a:off x="117625" y="940275"/>
            <a:ext cx="2161200" cy="1340700"/>
          </a:xfrm>
          <a:prstGeom prst="rect">
            <a:avLst/>
          </a:prstGeom>
          <a:noFill/>
          <a:ln>
            <a:noFill/>
          </a:ln>
        </p:spPr>
        <p:txBody>
          <a:bodyPr anchorCtr="0" anchor="ctr" bIns="91425" lIns="91425" spcFirstLastPara="1" rIns="91425" wrap="square" tIns="91425">
            <a:noAutofit/>
          </a:bodyPr>
          <a:lstStyle/>
          <a:p>
            <a:pPr indent="0" lvl="0" marL="0" rtl="0" algn="just">
              <a:spcBef>
                <a:spcPts val="0"/>
              </a:spcBef>
              <a:spcAft>
                <a:spcPts val="0"/>
              </a:spcAft>
              <a:buNone/>
            </a:pPr>
            <a:r>
              <a:rPr b="1" lang="en" sz="1200">
                <a:solidFill>
                  <a:srgbClr val="1A4568"/>
                </a:solidFill>
                <a:latin typeface="Josefin Sans"/>
                <a:ea typeface="Josefin Sans"/>
                <a:cs typeface="Josefin Sans"/>
                <a:sym typeface="Josefin Sans"/>
              </a:rPr>
              <a:t>1- </a:t>
            </a:r>
            <a:r>
              <a:rPr b="1" lang="en" sz="1200">
                <a:solidFill>
                  <a:schemeClr val="lt1"/>
                </a:solidFill>
                <a:latin typeface="Josefin Sans"/>
                <a:ea typeface="Josefin Sans"/>
                <a:cs typeface="Josefin Sans"/>
                <a:sym typeface="Josefin Sans"/>
              </a:rPr>
              <a:t>Guidelines for Fraud Prevention</a:t>
            </a:r>
            <a:r>
              <a:rPr lang="en" sz="1200">
                <a:solidFill>
                  <a:schemeClr val="lt1"/>
                </a:solidFill>
                <a:latin typeface="Josefin Sans"/>
                <a:ea typeface="Josefin Sans"/>
                <a:cs typeface="Josefin Sans"/>
                <a:sym typeface="Josefin Sans"/>
              </a:rPr>
              <a:t>: The project offers data-driven guidelines to help consumers and businesses recognize and avoid fraudulent activity.</a:t>
            </a:r>
            <a:endParaRPr sz="1200">
              <a:solidFill>
                <a:schemeClr val="lt1"/>
              </a:solidFill>
              <a:latin typeface="Josefin Sans"/>
              <a:ea typeface="Josefin Sans"/>
              <a:cs typeface="Josefin Sans"/>
              <a:sym typeface="Josefin Sans"/>
            </a:endParaRPr>
          </a:p>
          <a:p>
            <a:pPr indent="0" lvl="0" marL="0" rtl="0" algn="just">
              <a:spcBef>
                <a:spcPts val="0"/>
              </a:spcBef>
              <a:spcAft>
                <a:spcPts val="0"/>
              </a:spcAft>
              <a:buNone/>
            </a:pPr>
            <a:r>
              <a:t/>
            </a:r>
            <a:endParaRPr b="1" sz="1200">
              <a:solidFill>
                <a:srgbClr val="1A4568"/>
              </a:solidFill>
              <a:latin typeface="Josefin Sans"/>
              <a:ea typeface="Josefin Sans"/>
              <a:cs typeface="Josefin Sans"/>
              <a:sym typeface="Josefin Sans"/>
            </a:endParaRPr>
          </a:p>
        </p:txBody>
      </p:sp>
      <p:sp>
        <p:nvSpPr>
          <p:cNvPr id="402" name="Google Shape;402;p43"/>
          <p:cNvSpPr/>
          <p:nvPr/>
        </p:nvSpPr>
        <p:spPr>
          <a:xfrm>
            <a:off x="4373269" y="2963161"/>
            <a:ext cx="1573884" cy="802191"/>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43"/>
          <p:cNvSpPr/>
          <p:nvPr/>
        </p:nvSpPr>
        <p:spPr>
          <a:xfrm>
            <a:off x="2930250" y="2184222"/>
            <a:ext cx="1573486" cy="802191"/>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43"/>
          <p:cNvSpPr/>
          <p:nvPr/>
        </p:nvSpPr>
        <p:spPr>
          <a:xfrm>
            <a:off x="41424" y="2182900"/>
            <a:ext cx="1575079" cy="804831"/>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43"/>
          <p:cNvSpPr/>
          <p:nvPr/>
        </p:nvSpPr>
        <p:spPr>
          <a:xfrm>
            <a:off x="1486634" y="2963155"/>
            <a:ext cx="1573884" cy="802191"/>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43"/>
          <p:cNvSpPr/>
          <p:nvPr/>
        </p:nvSpPr>
        <p:spPr>
          <a:xfrm>
            <a:off x="289502" y="2434801"/>
            <a:ext cx="1078800" cy="1099500"/>
          </a:xfrm>
          <a:prstGeom prst="ellipse">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DBDBDB"/>
              </a:highlight>
            </a:endParaRPr>
          </a:p>
        </p:txBody>
      </p:sp>
      <p:sp>
        <p:nvSpPr>
          <p:cNvPr id="407" name="Google Shape;407;p43"/>
          <p:cNvSpPr/>
          <p:nvPr/>
        </p:nvSpPr>
        <p:spPr>
          <a:xfrm>
            <a:off x="1733918" y="2434801"/>
            <a:ext cx="1078800" cy="1099500"/>
          </a:xfrm>
          <a:prstGeom prst="ellipse">
            <a:avLst/>
          </a:prstGeom>
          <a:solidFill>
            <a:srgbClr val="1A45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43"/>
          <p:cNvSpPr/>
          <p:nvPr/>
        </p:nvSpPr>
        <p:spPr>
          <a:xfrm>
            <a:off x="3177420" y="2434801"/>
            <a:ext cx="1078800" cy="1099500"/>
          </a:xfrm>
          <a:prstGeom prst="ellipse">
            <a:avLst/>
          </a:prstGeom>
          <a:solidFill>
            <a:srgbClr val="80C9D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43"/>
          <p:cNvSpPr/>
          <p:nvPr/>
        </p:nvSpPr>
        <p:spPr>
          <a:xfrm>
            <a:off x="4621159" y="2434801"/>
            <a:ext cx="1078800" cy="1099500"/>
          </a:xfrm>
          <a:prstGeom prst="ellipse">
            <a:avLst/>
          </a:pr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43"/>
          <p:cNvSpPr txBox="1"/>
          <p:nvPr/>
        </p:nvSpPr>
        <p:spPr>
          <a:xfrm>
            <a:off x="283901" y="2814509"/>
            <a:ext cx="1084500" cy="34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500">
                <a:solidFill>
                  <a:srgbClr val="FFFFFF"/>
                </a:solidFill>
                <a:latin typeface="Josefin Sans"/>
                <a:ea typeface="Josefin Sans"/>
                <a:cs typeface="Josefin Sans"/>
                <a:sym typeface="Josefin Sans"/>
              </a:rPr>
              <a:t>01</a:t>
            </a:r>
            <a:endParaRPr b="1" sz="2500">
              <a:solidFill>
                <a:srgbClr val="FFFFFF"/>
              </a:solidFill>
              <a:latin typeface="Josefin Sans"/>
              <a:ea typeface="Josefin Sans"/>
              <a:cs typeface="Josefin Sans"/>
              <a:sym typeface="Josefin Sans"/>
            </a:endParaRPr>
          </a:p>
        </p:txBody>
      </p:sp>
      <p:sp>
        <p:nvSpPr>
          <p:cNvPr id="411" name="Google Shape;411;p43"/>
          <p:cNvSpPr txBox="1"/>
          <p:nvPr/>
        </p:nvSpPr>
        <p:spPr>
          <a:xfrm>
            <a:off x="1731123" y="2814509"/>
            <a:ext cx="1084500" cy="34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500">
                <a:solidFill>
                  <a:srgbClr val="FFFFFF"/>
                </a:solidFill>
                <a:latin typeface="Josefin Sans"/>
                <a:ea typeface="Josefin Sans"/>
                <a:cs typeface="Josefin Sans"/>
                <a:sym typeface="Josefin Sans"/>
              </a:rPr>
              <a:t>02</a:t>
            </a:r>
            <a:endParaRPr b="1" sz="2500">
              <a:solidFill>
                <a:srgbClr val="FFFFFF"/>
              </a:solidFill>
              <a:latin typeface="Josefin Sans"/>
              <a:ea typeface="Josefin Sans"/>
              <a:cs typeface="Josefin Sans"/>
              <a:sym typeface="Josefin Sans"/>
            </a:endParaRPr>
          </a:p>
        </p:txBody>
      </p:sp>
      <p:sp>
        <p:nvSpPr>
          <p:cNvPr id="412" name="Google Shape;412;p43"/>
          <p:cNvSpPr txBox="1"/>
          <p:nvPr/>
        </p:nvSpPr>
        <p:spPr>
          <a:xfrm>
            <a:off x="3174640" y="2814509"/>
            <a:ext cx="1084500" cy="34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500">
                <a:solidFill>
                  <a:srgbClr val="FFFFFF"/>
                </a:solidFill>
                <a:latin typeface="Josefin Sans"/>
                <a:ea typeface="Josefin Sans"/>
                <a:cs typeface="Josefin Sans"/>
                <a:sym typeface="Josefin Sans"/>
              </a:rPr>
              <a:t>03</a:t>
            </a:r>
            <a:endParaRPr b="1" sz="2500">
              <a:solidFill>
                <a:srgbClr val="FFFFFF"/>
              </a:solidFill>
              <a:latin typeface="Josefin Sans"/>
              <a:ea typeface="Josefin Sans"/>
              <a:cs typeface="Josefin Sans"/>
              <a:sym typeface="Josefin Sans"/>
            </a:endParaRPr>
          </a:p>
        </p:txBody>
      </p:sp>
      <p:sp>
        <p:nvSpPr>
          <p:cNvPr id="413" name="Google Shape;413;p43"/>
          <p:cNvSpPr txBox="1"/>
          <p:nvPr/>
        </p:nvSpPr>
        <p:spPr>
          <a:xfrm>
            <a:off x="4618380" y="2814509"/>
            <a:ext cx="1084500" cy="34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500">
                <a:solidFill>
                  <a:srgbClr val="FFFFFF"/>
                </a:solidFill>
                <a:latin typeface="Josefin Sans"/>
                <a:ea typeface="Josefin Sans"/>
                <a:cs typeface="Josefin Sans"/>
                <a:sym typeface="Josefin Sans"/>
              </a:rPr>
              <a:t>04</a:t>
            </a:r>
            <a:endParaRPr b="1" sz="2500">
              <a:solidFill>
                <a:srgbClr val="FFFFFF"/>
              </a:solidFill>
              <a:latin typeface="Josefin Sans"/>
              <a:ea typeface="Josefin Sans"/>
              <a:cs typeface="Josefin Sans"/>
              <a:sym typeface="Josefin Sans"/>
            </a:endParaRPr>
          </a:p>
        </p:txBody>
      </p:sp>
      <p:sp>
        <p:nvSpPr>
          <p:cNvPr id="414" name="Google Shape;414;p43"/>
          <p:cNvSpPr txBox="1"/>
          <p:nvPr/>
        </p:nvSpPr>
        <p:spPr>
          <a:xfrm>
            <a:off x="1278625" y="3786200"/>
            <a:ext cx="2161200" cy="1258200"/>
          </a:xfrm>
          <a:prstGeom prst="rect">
            <a:avLst/>
          </a:prstGeom>
          <a:noFill/>
          <a:ln>
            <a:noFill/>
          </a:ln>
        </p:spPr>
        <p:txBody>
          <a:bodyPr anchorCtr="0" anchor="ctr" bIns="91425" lIns="91425" spcFirstLastPara="1" rIns="91425" wrap="square" tIns="91425">
            <a:noAutofit/>
          </a:bodyPr>
          <a:lstStyle/>
          <a:p>
            <a:pPr indent="0" lvl="0" marL="0" rtl="0" algn="just">
              <a:spcBef>
                <a:spcPts val="0"/>
              </a:spcBef>
              <a:spcAft>
                <a:spcPts val="0"/>
              </a:spcAft>
              <a:buNone/>
            </a:pPr>
            <a:r>
              <a:rPr b="1" lang="en" sz="1200">
                <a:solidFill>
                  <a:schemeClr val="lt1"/>
                </a:solidFill>
                <a:latin typeface="Josefin Sans"/>
                <a:ea typeface="Josefin Sans"/>
                <a:cs typeface="Josefin Sans"/>
                <a:sym typeface="Josefin Sans"/>
              </a:rPr>
              <a:t>2- Vulnerability Awareness</a:t>
            </a:r>
            <a:r>
              <a:rPr lang="en" sz="1200">
                <a:solidFill>
                  <a:schemeClr val="lt1"/>
                </a:solidFill>
                <a:latin typeface="Josefin Sans"/>
                <a:ea typeface="Josefin Sans"/>
                <a:cs typeface="Josefin Sans"/>
                <a:sym typeface="Josefin Sans"/>
              </a:rPr>
              <a:t>: Highlights time periods and devices (like mobile) that are more prone to fraud, educating the community on higher-risk factors.</a:t>
            </a:r>
            <a:endParaRPr sz="1200">
              <a:solidFill>
                <a:schemeClr val="lt1"/>
              </a:solidFill>
              <a:latin typeface="Josefin Sans"/>
              <a:ea typeface="Josefin Sans"/>
              <a:cs typeface="Josefin Sans"/>
              <a:sym typeface="Josefin Sans"/>
            </a:endParaRPr>
          </a:p>
          <a:p>
            <a:pPr indent="0" lvl="0" marL="0" rtl="0" algn="just">
              <a:spcBef>
                <a:spcPts val="0"/>
              </a:spcBef>
              <a:spcAft>
                <a:spcPts val="0"/>
              </a:spcAft>
              <a:buNone/>
            </a:pPr>
            <a:r>
              <a:t/>
            </a:r>
            <a:endParaRPr b="1" sz="1200">
              <a:solidFill>
                <a:srgbClr val="1A4568"/>
              </a:solidFill>
              <a:latin typeface="Josefin Sans"/>
              <a:ea typeface="Josefin Sans"/>
              <a:cs typeface="Josefin Sans"/>
              <a:sym typeface="Josefin Sans"/>
            </a:endParaRPr>
          </a:p>
        </p:txBody>
      </p:sp>
      <p:sp>
        <p:nvSpPr>
          <p:cNvPr id="415" name="Google Shape;415;p43"/>
          <p:cNvSpPr txBox="1"/>
          <p:nvPr/>
        </p:nvSpPr>
        <p:spPr>
          <a:xfrm>
            <a:off x="4142175" y="3862400"/>
            <a:ext cx="2264100" cy="1258200"/>
          </a:xfrm>
          <a:prstGeom prst="rect">
            <a:avLst/>
          </a:prstGeom>
          <a:noFill/>
          <a:ln>
            <a:noFill/>
          </a:ln>
        </p:spPr>
        <p:txBody>
          <a:bodyPr anchorCtr="0" anchor="ctr" bIns="91425" lIns="91425" spcFirstLastPara="1" rIns="91425" wrap="square" tIns="91425">
            <a:noAutofit/>
          </a:bodyPr>
          <a:lstStyle/>
          <a:p>
            <a:pPr indent="0" lvl="0" marL="0" rtl="0" algn="just">
              <a:spcBef>
                <a:spcPts val="0"/>
              </a:spcBef>
              <a:spcAft>
                <a:spcPts val="0"/>
              </a:spcAft>
              <a:buNone/>
            </a:pPr>
            <a:r>
              <a:rPr b="1" lang="en" sz="1200">
                <a:solidFill>
                  <a:srgbClr val="1A4568"/>
                </a:solidFill>
                <a:latin typeface="Josefin Sans"/>
                <a:ea typeface="Josefin Sans"/>
                <a:cs typeface="Josefin Sans"/>
                <a:sym typeface="Josefin Sans"/>
              </a:rPr>
              <a:t>4- </a:t>
            </a:r>
            <a:r>
              <a:rPr b="1" lang="en" sz="1200">
                <a:solidFill>
                  <a:schemeClr val="lt1"/>
                </a:solidFill>
                <a:latin typeface="Josefin Sans"/>
                <a:ea typeface="Josefin Sans"/>
                <a:cs typeface="Josefin Sans"/>
                <a:sym typeface="Josefin Sans"/>
              </a:rPr>
              <a:t>Enhanced Security</a:t>
            </a:r>
            <a:r>
              <a:rPr lang="en" sz="1200">
                <a:solidFill>
                  <a:schemeClr val="lt1"/>
                </a:solidFill>
                <a:latin typeface="Josefin Sans"/>
                <a:ea typeface="Josefin Sans"/>
                <a:cs typeface="Josefin Sans"/>
                <a:sym typeface="Josefin Sans"/>
              </a:rPr>
              <a:t>: The project provides mechanisms that help protect consumers and small businesses from online fraud and making transactions safer.</a:t>
            </a:r>
            <a:endParaRPr sz="1200">
              <a:solidFill>
                <a:schemeClr val="lt1"/>
              </a:solidFill>
              <a:latin typeface="Josefin Sans"/>
              <a:ea typeface="Josefin Sans"/>
              <a:cs typeface="Josefin Sans"/>
              <a:sym typeface="Josefin Sans"/>
            </a:endParaRPr>
          </a:p>
          <a:p>
            <a:pPr indent="0" lvl="0" marL="0" rtl="0" algn="just">
              <a:spcBef>
                <a:spcPts val="0"/>
              </a:spcBef>
              <a:spcAft>
                <a:spcPts val="0"/>
              </a:spcAft>
              <a:buNone/>
            </a:pPr>
            <a:r>
              <a:t/>
            </a:r>
            <a:endParaRPr b="1" sz="1200">
              <a:solidFill>
                <a:srgbClr val="1A4568"/>
              </a:solidFill>
              <a:latin typeface="Josefin Sans"/>
              <a:ea typeface="Josefin Sans"/>
              <a:cs typeface="Josefin Sans"/>
              <a:sym typeface="Josefin Sans"/>
            </a:endParaRPr>
          </a:p>
        </p:txBody>
      </p:sp>
      <p:sp>
        <p:nvSpPr>
          <p:cNvPr id="416" name="Google Shape;416;p43"/>
          <p:cNvSpPr/>
          <p:nvPr/>
        </p:nvSpPr>
        <p:spPr>
          <a:xfrm>
            <a:off x="6061299" y="2434801"/>
            <a:ext cx="1078800" cy="1099500"/>
          </a:xfrm>
          <a:prstGeom prst="ellipse">
            <a:avLst/>
          </a:prstGeom>
          <a:solidFill>
            <a:srgbClr val="66666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500">
                <a:solidFill>
                  <a:srgbClr val="FFFFFF"/>
                </a:solidFill>
                <a:latin typeface="Josefin Sans"/>
                <a:ea typeface="Josefin Sans"/>
                <a:cs typeface="Josefin Sans"/>
                <a:sym typeface="Josefin Sans"/>
              </a:rPr>
              <a:t>05</a:t>
            </a:r>
            <a:endParaRPr/>
          </a:p>
        </p:txBody>
      </p:sp>
      <p:sp>
        <p:nvSpPr>
          <p:cNvPr id="417" name="Google Shape;417;p43"/>
          <p:cNvSpPr/>
          <p:nvPr/>
        </p:nvSpPr>
        <p:spPr>
          <a:xfrm>
            <a:off x="5817495" y="2204778"/>
            <a:ext cx="1573486" cy="802191"/>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43"/>
          <p:cNvSpPr/>
          <p:nvPr/>
        </p:nvSpPr>
        <p:spPr>
          <a:xfrm>
            <a:off x="7259894" y="2986436"/>
            <a:ext cx="1573884" cy="802191"/>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43"/>
          <p:cNvSpPr/>
          <p:nvPr/>
        </p:nvSpPr>
        <p:spPr>
          <a:xfrm>
            <a:off x="7505609" y="2471726"/>
            <a:ext cx="1078800" cy="1099500"/>
          </a:xfrm>
          <a:prstGeom prst="ellipse">
            <a:avLst/>
          </a:prstGeom>
          <a:solidFill>
            <a:srgbClr val="66A5B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500">
                <a:solidFill>
                  <a:srgbClr val="FFFFFF"/>
                </a:solidFill>
                <a:latin typeface="Josefin Sans"/>
                <a:ea typeface="Josefin Sans"/>
                <a:cs typeface="Josefin Sans"/>
                <a:sym typeface="Josefin Sans"/>
              </a:rPr>
              <a:t>06</a:t>
            </a:r>
            <a:endParaRPr/>
          </a:p>
        </p:txBody>
      </p:sp>
      <p:sp>
        <p:nvSpPr>
          <p:cNvPr id="420" name="Google Shape;420;p43"/>
          <p:cNvSpPr txBox="1"/>
          <p:nvPr/>
        </p:nvSpPr>
        <p:spPr>
          <a:xfrm>
            <a:off x="6918375" y="3941025"/>
            <a:ext cx="2161200" cy="1174800"/>
          </a:xfrm>
          <a:prstGeom prst="rect">
            <a:avLst/>
          </a:prstGeom>
          <a:noFill/>
          <a:ln>
            <a:noFill/>
          </a:ln>
        </p:spPr>
        <p:txBody>
          <a:bodyPr anchorCtr="0" anchor="ctr" bIns="91425" lIns="91425" spcFirstLastPara="1" rIns="91425" wrap="square" tIns="91425">
            <a:noAutofit/>
          </a:bodyPr>
          <a:lstStyle/>
          <a:p>
            <a:pPr indent="0" lvl="0" marL="0" rtl="0" algn="just">
              <a:spcBef>
                <a:spcPts val="0"/>
              </a:spcBef>
              <a:spcAft>
                <a:spcPts val="0"/>
              </a:spcAft>
              <a:buNone/>
            </a:pPr>
            <a:r>
              <a:rPr b="1" lang="en" sz="1200">
                <a:solidFill>
                  <a:srgbClr val="1A4568"/>
                </a:solidFill>
                <a:latin typeface="Josefin Sans"/>
                <a:ea typeface="Josefin Sans"/>
                <a:cs typeface="Josefin Sans"/>
                <a:sym typeface="Josefin Sans"/>
              </a:rPr>
              <a:t>6- </a:t>
            </a:r>
            <a:r>
              <a:rPr b="1" lang="en" sz="1200">
                <a:solidFill>
                  <a:schemeClr val="lt1"/>
                </a:solidFill>
                <a:latin typeface="Josefin Sans"/>
                <a:ea typeface="Josefin Sans"/>
                <a:cs typeface="Josefin Sans"/>
                <a:sym typeface="Josefin Sans"/>
              </a:rPr>
              <a:t>Financial Resilience for Businesses</a:t>
            </a:r>
            <a:r>
              <a:rPr lang="en" sz="1200">
                <a:solidFill>
                  <a:schemeClr val="lt1"/>
                </a:solidFill>
                <a:latin typeface="Josefin Sans"/>
                <a:ea typeface="Josefin Sans"/>
                <a:cs typeface="Josefin Sans"/>
                <a:sym typeface="Josefin Sans"/>
              </a:rPr>
              <a:t>: Minimizing fraud strengthens businesses financially, allowing them to focus on growth, maintain fair wages, and retain employees.</a:t>
            </a:r>
            <a:endParaRPr sz="1200">
              <a:solidFill>
                <a:schemeClr val="lt1"/>
              </a:solidFill>
              <a:latin typeface="Josefin Sans"/>
              <a:ea typeface="Josefin Sans"/>
              <a:cs typeface="Josefin Sans"/>
              <a:sym typeface="Josefin Sans"/>
            </a:endParaRPr>
          </a:p>
          <a:p>
            <a:pPr indent="0" lvl="0" marL="0" rtl="0" algn="just">
              <a:spcBef>
                <a:spcPts val="0"/>
              </a:spcBef>
              <a:spcAft>
                <a:spcPts val="0"/>
              </a:spcAft>
              <a:buNone/>
            </a:pPr>
            <a:r>
              <a:t/>
            </a:r>
            <a:endParaRPr b="1" sz="1200">
              <a:solidFill>
                <a:srgbClr val="1A4568"/>
              </a:solidFill>
              <a:latin typeface="Josefin Sans"/>
              <a:ea typeface="Josefin Sans"/>
              <a:cs typeface="Josefin Sans"/>
              <a:sym typeface="Josefin Sans"/>
            </a:endParaRPr>
          </a:p>
        </p:txBody>
      </p:sp>
      <p:sp>
        <p:nvSpPr>
          <p:cNvPr id="421" name="Google Shape;421;p43"/>
          <p:cNvSpPr/>
          <p:nvPr/>
        </p:nvSpPr>
        <p:spPr>
          <a:xfrm>
            <a:off x="8699020" y="2255853"/>
            <a:ext cx="1573486" cy="802191"/>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43"/>
          <p:cNvSpPr/>
          <p:nvPr/>
        </p:nvSpPr>
        <p:spPr>
          <a:xfrm>
            <a:off x="-1400016" y="2882505"/>
            <a:ext cx="1573884" cy="802191"/>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89" name="Shape 89"/>
        <p:cNvGrpSpPr/>
        <p:nvPr/>
      </p:nvGrpSpPr>
      <p:grpSpPr>
        <a:xfrm>
          <a:off x="0" y="0"/>
          <a:ext cx="0" cy="0"/>
          <a:chOff x="0" y="0"/>
          <a:chExt cx="0" cy="0"/>
        </a:xfrm>
      </p:grpSpPr>
      <p:sp>
        <p:nvSpPr>
          <p:cNvPr id="90" name="Google Shape;90;p16"/>
          <p:cNvSpPr txBox="1"/>
          <p:nvPr>
            <p:ph idx="4294967295" type="title"/>
          </p:nvPr>
        </p:nvSpPr>
        <p:spPr>
          <a:xfrm>
            <a:off x="156950" y="414850"/>
            <a:ext cx="8421600" cy="466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SzPts val="990"/>
              <a:buNone/>
            </a:pPr>
            <a:r>
              <a:rPr b="1" lang="en" sz="2500">
                <a:solidFill>
                  <a:schemeClr val="dk2"/>
                </a:solidFill>
                <a:latin typeface="Josefin Sans"/>
                <a:ea typeface="Josefin Sans"/>
                <a:cs typeface="Josefin Sans"/>
                <a:sym typeface="Josefin Sans"/>
              </a:rPr>
              <a:t>Dataset Overview :</a:t>
            </a:r>
            <a:r>
              <a:rPr b="1" lang="en" sz="2500">
                <a:solidFill>
                  <a:srgbClr val="274E13"/>
                </a:solidFill>
                <a:latin typeface="Josefin Sans"/>
                <a:ea typeface="Josefin Sans"/>
                <a:cs typeface="Josefin Sans"/>
                <a:sym typeface="Josefin Sans"/>
              </a:rPr>
              <a:t> </a:t>
            </a:r>
            <a:r>
              <a:rPr b="1" lang="en" sz="2500" u="sng">
                <a:solidFill>
                  <a:srgbClr val="80C9DD"/>
                </a:solidFill>
                <a:latin typeface="Josefin Sans"/>
                <a:ea typeface="Josefin Sans"/>
                <a:cs typeface="Josefin Sans"/>
                <a:sym typeface="Josefin Sans"/>
                <a:hlinkClick r:id="rId3">
                  <a:extLst>
                    <a:ext uri="{A12FA001-AC4F-418D-AE19-62706E023703}">
                      <ahyp:hlinkClr val="tx"/>
                    </a:ext>
                  </a:extLst>
                </a:hlinkClick>
              </a:rPr>
              <a:t>IEEE-CIS Fraud Detection</a:t>
            </a:r>
            <a:r>
              <a:rPr lang="en" sz="2500">
                <a:solidFill>
                  <a:srgbClr val="80C9DD"/>
                </a:solidFill>
                <a:latin typeface="Josefin Sans"/>
                <a:ea typeface="Josefin Sans"/>
                <a:cs typeface="Josefin Sans"/>
                <a:sym typeface="Josefin Sans"/>
              </a:rPr>
              <a:t> </a:t>
            </a:r>
            <a:r>
              <a:rPr b="1" lang="en" sz="2500">
                <a:solidFill>
                  <a:srgbClr val="274E13"/>
                </a:solidFill>
                <a:latin typeface="Josefin Sans"/>
                <a:ea typeface="Josefin Sans"/>
                <a:cs typeface="Josefin Sans"/>
                <a:sym typeface="Josefin Sans"/>
              </a:rPr>
              <a:t> </a:t>
            </a:r>
            <a:endParaRPr b="1" sz="2500">
              <a:solidFill>
                <a:srgbClr val="274E13"/>
              </a:solidFill>
              <a:latin typeface="Josefin Sans"/>
              <a:ea typeface="Josefin Sans"/>
              <a:cs typeface="Josefin Sans"/>
              <a:sym typeface="Josefin Sans"/>
            </a:endParaRPr>
          </a:p>
        </p:txBody>
      </p:sp>
      <p:graphicFrame>
        <p:nvGraphicFramePr>
          <p:cNvPr id="91" name="Google Shape;91;p16"/>
          <p:cNvGraphicFramePr/>
          <p:nvPr/>
        </p:nvGraphicFramePr>
        <p:xfrm>
          <a:off x="290225" y="1604800"/>
          <a:ext cx="3000000" cy="3000000"/>
        </p:xfrm>
        <a:graphic>
          <a:graphicData uri="http://schemas.openxmlformats.org/drawingml/2006/table">
            <a:tbl>
              <a:tblPr>
                <a:noFill/>
                <a:tableStyleId>{C9F68BA9-F82A-43F4-95A5-0D272B3327D9}</a:tableStyleId>
              </a:tblPr>
              <a:tblGrid>
                <a:gridCol w="1352500"/>
                <a:gridCol w="1995575"/>
                <a:gridCol w="1689475"/>
                <a:gridCol w="3526000"/>
              </a:tblGrid>
              <a:tr h="368225">
                <a:tc>
                  <a:txBody>
                    <a:bodyPr/>
                    <a:lstStyle/>
                    <a:p>
                      <a:pPr indent="0" lvl="0" marL="0" rtl="0" algn="l">
                        <a:spcBef>
                          <a:spcPts val="0"/>
                        </a:spcBef>
                        <a:spcAft>
                          <a:spcPts val="0"/>
                        </a:spcAft>
                        <a:buNone/>
                      </a:pPr>
                      <a:r>
                        <a:t/>
                      </a:r>
                      <a:endParaRPr sz="1200">
                        <a:solidFill>
                          <a:schemeClr val="dk1"/>
                        </a:solidFill>
                        <a:latin typeface="Josefin Sans"/>
                        <a:ea typeface="Josefin Sans"/>
                        <a:cs typeface="Josefin Sans"/>
                        <a:sym typeface="Josefin Sans"/>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b="1" lang="en" sz="1600">
                          <a:solidFill>
                            <a:schemeClr val="dk1"/>
                          </a:solidFill>
                          <a:latin typeface="Josefin Sans"/>
                          <a:ea typeface="Josefin Sans"/>
                          <a:cs typeface="Josefin Sans"/>
                          <a:sym typeface="Josefin Sans"/>
                        </a:rPr>
                        <a:t>Train</a:t>
                      </a:r>
                      <a:endParaRPr b="1" sz="1600">
                        <a:solidFill>
                          <a:schemeClr val="dk1"/>
                        </a:solidFill>
                        <a:latin typeface="Josefin Sans"/>
                        <a:ea typeface="Josefin Sans"/>
                        <a:cs typeface="Josefin Sans"/>
                        <a:sym typeface="Josefin Sans"/>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b="1" lang="en" sz="1600">
                          <a:solidFill>
                            <a:schemeClr val="dk1"/>
                          </a:solidFill>
                          <a:latin typeface="Josefin Sans"/>
                          <a:ea typeface="Josefin Sans"/>
                          <a:cs typeface="Josefin Sans"/>
                          <a:sym typeface="Josefin Sans"/>
                        </a:rPr>
                        <a:t>Test</a:t>
                      </a:r>
                      <a:endParaRPr b="1" sz="1600">
                        <a:solidFill>
                          <a:schemeClr val="dk1"/>
                        </a:solidFill>
                        <a:latin typeface="Josefin Sans"/>
                        <a:ea typeface="Josefin Sans"/>
                        <a:cs typeface="Josefin Sans"/>
                        <a:sym typeface="Josefin Sans"/>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b="1" lang="en" sz="1600">
                          <a:solidFill>
                            <a:schemeClr val="dk1"/>
                          </a:solidFill>
                          <a:latin typeface="Josefin Sans"/>
                          <a:ea typeface="Josefin Sans"/>
                          <a:cs typeface="Josefin Sans"/>
                          <a:sym typeface="Josefin Sans"/>
                        </a:rPr>
                        <a:t>Details</a:t>
                      </a:r>
                      <a:endParaRPr b="1" sz="1600">
                        <a:solidFill>
                          <a:schemeClr val="dk1"/>
                        </a:solidFill>
                        <a:latin typeface="Josefin Sans"/>
                        <a:ea typeface="Josefin Sans"/>
                        <a:cs typeface="Josefin Sans"/>
                        <a:sym typeface="Josefin Sans"/>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r h="871000">
                <a:tc>
                  <a:txBody>
                    <a:bodyPr/>
                    <a:lstStyle/>
                    <a:p>
                      <a:pPr indent="0" lvl="0" marL="0" rtl="0" algn="l">
                        <a:spcBef>
                          <a:spcPts val="1000"/>
                        </a:spcBef>
                        <a:spcAft>
                          <a:spcPts val="0"/>
                        </a:spcAft>
                        <a:buNone/>
                      </a:pPr>
                      <a:r>
                        <a:rPr b="1" lang="en" sz="1200">
                          <a:latin typeface="Josefin Sans"/>
                          <a:ea typeface="Josefin Sans"/>
                          <a:cs typeface="Josefin Sans"/>
                          <a:sym typeface="Josefin Sans"/>
                        </a:rPr>
                        <a:t>Transaction</a:t>
                      </a:r>
                      <a:endParaRPr b="1" sz="1200">
                        <a:latin typeface="Josefin Sans"/>
                        <a:ea typeface="Josefin Sans"/>
                        <a:cs typeface="Josefin Sans"/>
                        <a:sym typeface="Josefin Sans"/>
                      </a:endParaRPr>
                    </a:p>
                    <a:p>
                      <a:pPr indent="0" lvl="0" marL="0" rtl="0" algn="l">
                        <a:spcBef>
                          <a:spcPts val="1000"/>
                        </a:spcBef>
                        <a:spcAft>
                          <a:spcPts val="0"/>
                        </a:spcAft>
                        <a:buNone/>
                      </a:pPr>
                      <a:r>
                        <a:rPr lang="en" sz="1200">
                          <a:latin typeface="Josefin Sans"/>
                          <a:ea typeface="Josefin Sans"/>
                          <a:cs typeface="Josefin Sans"/>
                          <a:sym typeface="Josefin Sans"/>
                        </a:rPr>
                        <a:t>Features = 393 </a:t>
                      </a:r>
                      <a:endParaRPr sz="1200">
                        <a:latin typeface="Josefin Sans"/>
                        <a:ea typeface="Josefin Sans"/>
                        <a:cs typeface="Josefin Sans"/>
                        <a:sym typeface="Josefin Sans"/>
                      </a:endParaRPr>
                    </a:p>
                    <a:p>
                      <a:pPr indent="0" lvl="0" marL="0" rtl="0" algn="l">
                        <a:spcBef>
                          <a:spcPts val="1000"/>
                        </a:spcBef>
                        <a:spcAft>
                          <a:spcPts val="0"/>
                        </a:spcAft>
                        <a:buNone/>
                      </a:pPr>
                      <a:r>
                        <a:t/>
                      </a:r>
                      <a:endParaRPr b="1" sz="1200">
                        <a:latin typeface="Josefin Sans"/>
                        <a:ea typeface="Josefin Sans"/>
                        <a:cs typeface="Josefin Sans"/>
                        <a:sym typeface="Josefin Sans"/>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rPr lang="en" sz="1200">
                          <a:latin typeface="Josefin Sans"/>
                          <a:ea typeface="Josefin Sans"/>
                          <a:cs typeface="Josefin Sans"/>
                          <a:sym typeface="Josefin Sans"/>
                        </a:rPr>
                        <a:t>t</a:t>
                      </a:r>
                      <a:r>
                        <a:rPr lang="en" sz="1200">
                          <a:latin typeface="Josefin Sans"/>
                          <a:ea typeface="Josefin Sans"/>
                          <a:cs typeface="Josefin Sans"/>
                          <a:sym typeface="Josefin Sans"/>
                        </a:rPr>
                        <a:t>rain_trainsaction.csv</a:t>
                      </a:r>
                      <a:endParaRPr sz="1200">
                        <a:latin typeface="Josefin Sans"/>
                        <a:ea typeface="Josefin Sans"/>
                        <a:cs typeface="Josefin Sans"/>
                        <a:sym typeface="Josefin Sans"/>
                      </a:endParaRPr>
                    </a:p>
                    <a:p>
                      <a:pPr indent="0" lvl="0" marL="0" rtl="0" algn="l">
                        <a:spcBef>
                          <a:spcPts val="1000"/>
                        </a:spcBef>
                        <a:spcAft>
                          <a:spcPts val="0"/>
                        </a:spcAft>
                        <a:buNone/>
                      </a:pPr>
                      <a:r>
                        <a:rPr lang="en" sz="1200">
                          <a:latin typeface="Josefin Sans"/>
                          <a:ea typeface="Josefin Sans"/>
                          <a:cs typeface="Josefin Sans"/>
                          <a:sym typeface="Josefin Sans"/>
                        </a:rPr>
                        <a:t>samples = 590,540</a:t>
                      </a:r>
                      <a:endParaRPr sz="1200">
                        <a:latin typeface="Josefin Sans"/>
                        <a:ea typeface="Josefin Sans"/>
                        <a:cs typeface="Josefin Sans"/>
                        <a:sym typeface="Josefin Sans"/>
                      </a:endParaRPr>
                    </a:p>
                    <a:p>
                      <a:pPr indent="0" lvl="0" marL="0" rtl="0" algn="l">
                        <a:spcBef>
                          <a:spcPts val="1000"/>
                        </a:spcBef>
                        <a:spcAft>
                          <a:spcPts val="1000"/>
                        </a:spcAft>
                        <a:buNone/>
                      </a:pPr>
                      <a:r>
                        <a:t/>
                      </a:r>
                      <a:endParaRPr sz="1200">
                        <a:latin typeface="Josefin Sans"/>
                        <a:ea typeface="Josefin Sans"/>
                        <a:cs typeface="Josefin Sans"/>
                        <a:sym typeface="Josefin Sans"/>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7F7FFF">
                        <a:alpha val="27850"/>
                      </a:srgbClr>
                    </a:solidFill>
                  </a:tcPr>
                </a:tc>
                <a:tc>
                  <a:txBody>
                    <a:bodyPr/>
                    <a:lstStyle/>
                    <a:p>
                      <a:pPr indent="0" lvl="0" marL="0" rtl="0" algn="l">
                        <a:spcBef>
                          <a:spcPts val="0"/>
                        </a:spcBef>
                        <a:spcAft>
                          <a:spcPts val="0"/>
                        </a:spcAft>
                        <a:buNone/>
                      </a:pPr>
                      <a:r>
                        <a:rPr lang="en" sz="1200">
                          <a:latin typeface="Josefin Sans"/>
                          <a:ea typeface="Josefin Sans"/>
                          <a:cs typeface="Josefin Sans"/>
                          <a:sym typeface="Josefin Sans"/>
                        </a:rPr>
                        <a:t>test_trainsaction.csv</a:t>
                      </a:r>
                      <a:endParaRPr sz="1200">
                        <a:latin typeface="Josefin Sans"/>
                        <a:ea typeface="Josefin Sans"/>
                        <a:cs typeface="Josefin Sans"/>
                        <a:sym typeface="Josefin Sans"/>
                      </a:endParaRPr>
                    </a:p>
                    <a:p>
                      <a:pPr indent="0" lvl="0" marL="0" rtl="0" algn="l">
                        <a:spcBef>
                          <a:spcPts val="1000"/>
                        </a:spcBef>
                        <a:spcAft>
                          <a:spcPts val="1000"/>
                        </a:spcAft>
                        <a:buNone/>
                      </a:pPr>
                      <a:r>
                        <a:rPr lang="en" sz="1200">
                          <a:latin typeface="Josefin Sans"/>
                          <a:ea typeface="Josefin Sans"/>
                          <a:cs typeface="Josefin Sans"/>
                          <a:sym typeface="Josefin Sans"/>
                        </a:rPr>
                        <a:t>samples = 506,691</a:t>
                      </a:r>
                      <a:endParaRPr sz="1200">
                        <a:latin typeface="Josefin Sans"/>
                        <a:ea typeface="Josefin Sans"/>
                        <a:cs typeface="Josefin Sans"/>
                        <a:sym typeface="Josefin Sans"/>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7F7F">
                        <a:alpha val="27219"/>
                      </a:srgbClr>
                    </a:solidFill>
                  </a:tcPr>
                </a:tc>
                <a:tc>
                  <a:txBody>
                    <a:bodyPr/>
                    <a:lstStyle/>
                    <a:p>
                      <a:pPr indent="0" lvl="0" marL="0" rtl="0" algn="l">
                        <a:spcBef>
                          <a:spcPts val="0"/>
                        </a:spcBef>
                        <a:spcAft>
                          <a:spcPts val="1000"/>
                        </a:spcAft>
                        <a:buNone/>
                      </a:pPr>
                      <a:r>
                        <a:rPr lang="en" sz="1200">
                          <a:solidFill>
                            <a:srgbClr val="0C0C0C"/>
                          </a:solidFill>
                          <a:latin typeface="Josefin Sans"/>
                          <a:ea typeface="Josefin Sans"/>
                          <a:cs typeface="Josefin Sans"/>
                          <a:sym typeface="Josefin Sans"/>
                        </a:rPr>
                        <a:t>contains transaction-related features, including </a:t>
                      </a:r>
                      <a:r>
                        <a:rPr i="1" lang="en" sz="1200">
                          <a:solidFill>
                            <a:srgbClr val="0C0C0C"/>
                          </a:solidFill>
                          <a:latin typeface="Josefin Sans"/>
                          <a:ea typeface="Josefin Sans"/>
                          <a:cs typeface="Josefin Sans"/>
                          <a:sym typeface="Josefin Sans"/>
                        </a:rPr>
                        <a:t>transaction amounts, timestamps, product-code, card-type, email-domains, address, region, and fraud labels.</a:t>
                      </a:r>
                      <a:endParaRPr i="1" sz="1200">
                        <a:latin typeface="Josefin Sans"/>
                        <a:ea typeface="Josefin Sans"/>
                        <a:cs typeface="Josefin Sans"/>
                        <a:sym typeface="Josefin Sans"/>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FEFEF"/>
                    </a:solidFill>
                  </a:tcPr>
                </a:tc>
              </a:tr>
              <a:tr h="789100">
                <a:tc>
                  <a:txBody>
                    <a:bodyPr/>
                    <a:lstStyle/>
                    <a:p>
                      <a:pPr indent="0" lvl="0" marL="0" rtl="0" algn="l">
                        <a:spcBef>
                          <a:spcPts val="1000"/>
                        </a:spcBef>
                        <a:spcAft>
                          <a:spcPts val="0"/>
                        </a:spcAft>
                        <a:buNone/>
                      </a:pPr>
                      <a:r>
                        <a:rPr b="1" lang="en" sz="1200">
                          <a:latin typeface="Josefin Sans"/>
                          <a:ea typeface="Josefin Sans"/>
                          <a:cs typeface="Josefin Sans"/>
                          <a:sym typeface="Josefin Sans"/>
                        </a:rPr>
                        <a:t>Identity</a:t>
                      </a:r>
                      <a:endParaRPr b="1" sz="1200">
                        <a:latin typeface="Josefin Sans"/>
                        <a:ea typeface="Josefin Sans"/>
                        <a:cs typeface="Josefin Sans"/>
                        <a:sym typeface="Josefin Sans"/>
                      </a:endParaRPr>
                    </a:p>
                    <a:p>
                      <a:pPr indent="0" lvl="0" marL="0" rtl="0" algn="l">
                        <a:spcBef>
                          <a:spcPts val="1000"/>
                        </a:spcBef>
                        <a:spcAft>
                          <a:spcPts val="1000"/>
                        </a:spcAft>
                        <a:buNone/>
                      </a:pPr>
                      <a:r>
                        <a:rPr lang="en" sz="1200">
                          <a:solidFill>
                            <a:srgbClr val="0C0C0C"/>
                          </a:solidFill>
                          <a:latin typeface="Josefin Sans"/>
                          <a:ea typeface="Josefin Sans"/>
                          <a:cs typeface="Josefin Sans"/>
                          <a:sym typeface="Josefin Sans"/>
                        </a:rPr>
                        <a:t>Features = 40+1</a:t>
                      </a:r>
                      <a:endParaRPr sz="1200">
                        <a:latin typeface="Josefin Sans"/>
                        <a:ea typeface="Josefin Sans"/>
                        <a:cs typeface="Josefin Sans"/>
                        <a:sym typeface="Josefin Sans"/>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rPr lang="en" sz="1200">
                          <a:latin typeface="Josefin Sans"/>
                          <a:ea typeface="Josefin Sans"/>
                          <a:cs typeface="Josefin Sans"/>
                          <a:sym typeface="Josefin Sans"/>
                        </a:rPr>
                        <a:t>t</a:t>
                      </a:r>
                      <a:r>
                        <a:rPr lang="en" sz="1200">
                          <a:latin typeface="Josefin Sans"/>
                          <a:ea typeface="Josefin Sans"/>
                          <a:cs typeface="Josefin Sans"/>
                          <a:sym typeface="Josefin Sans"/>
                        </a:rPr>
                        <a:t>rain_identity.csv</a:t>
                      </a:r>
                      <a:endParaRPr sz="1200">
                        <a:latin typeface="Josefin Sans"/>
                        <a:ea typeface="Josefin Sans"/>
                        <a:cs typeface="Josefin Sans"/>
                        <a:sym typeface="Josefin Sans"/>
                      </a:endParaRPr>
                    </a:p>
                    <a:p>
                      <a:pPr indent="0" lvl="0" marL="0" rtl="0" algn="l">
                        <a:spcBef>
                          <a:spcPts val="1000"/>
                        </a:spcBef>
                        <a:spcAft>
                          <a:spcPts val="1000"/>
                        </a:spcAft>
                        <a:buNone/>
                      </a:pPr>
                      <a:r>
                        <a:rPr lang="en" sz="1200">
                          <a:latin typeface="Josefin Sans"/>
                          <a:ea typeface="Josefin Sans"/>
                          <a:cs typeface="Josefin Sans"/>
                          <a:sym typeface="Josefin Sans"/>
                        </a:rPr>
                        <a:t>samples = 144,233</a:t>
                      </a:r>
                      <a:endParaRPr sz="1200">
                        <a:latin typeface="Josefin Sans"/>
                        <a:ea typeface="Josefin Sans"/>
                        <a:cs typeface="Josefin Sans"/>
                        <a:sym typeface="Josefin Sans"/>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7F7FFF">
                        <a:alpha val="27850"/>
                      </a:srgbClr>
                    </a:solidFill>
                  </a:tcPr>
                </a:tc>
                <a:tc>
                  <a:txBody>
                    <a:bodyPr/>
                    <a:lstStyle/>
                    <a:p>
                      <a:pPr indent="0" lvl="0" marL="0" rtl="0" algn="l">
                        <a:spcBef>
                          <a:spcPts val="0"/>
                        </a:spcBef>
                        <a:spcAft>
                          <a:spcPts val="0"/>
                        </a:spcAft>
                        <a:buNone/>
                      </a:pPr>
                      <a:r>
                        <a:rPr lang="en" sz="1200">
                          <a:latin typeface="Josefin Sans"/>
                          <a:ea typeface="Josefin Sans"/>
                          <a:cs typeface="Josefin Sans"/>
                          <a:sym typeface="Josefin Sans"/>
                        </a:rPr>
                        <a:t>t</a:t>
                      </a:r>
                      <a:r>
                        <a:rPr lang="en" sz="1200">
                          <a:latin typeface="Josefin Sans"/>
                          <a:ea typeface="Josefin Sans"/>
                          <a:cs typeface="Josefin Sans"/>
                          <a:sym typeface="Josefin Sans"/>
                        </a:rPr>
                        <a:t>est_identity.csv</a:t>
                      </a:r>
                      <a:endParaRPr sz="1200">
                        <a:latin typeface="Josefin Sans"/>
                        <a:ea typeface="Josefin Sans"/>
                        <a:cs typeface="Josefin Sans"/>
                        <a:sym typeface="Josefin Sans"/>
                      </a:endParaRPr>
                    </a:p>
                    <a:p>
                      <a:pPr indent="0" lvl="0" marL="0" rtl="0" algn="l">
                        <a:spcBef>
                          <a:spcPts val="1000"/>
                        </a:spcBef>
                        <a:spcAft>
                          <a:spcPts val="1000"/>
                        </a:spcAft>
                        <a:buNone/>
                      </a:pPr>
                      <a:r>
                        <a:rPr lang="en" sz="1200">
                          <a:latin typeface="Josefin Sans"/>
                          <a:ea typeface="Josefin Sans"/>
                          <a:cs typeface="Josefin Sans"/>
                          <a:sym typeface="Josefin Sans"/>
                        </a:rPr>
                        <a:t>samples = 141,907</a:t>
                      </a:r>
                      <a:endParaRPr sz="1200">
                        <a:latin typeface="Josefin Sans"/>
                        <a:ea typeface="Josefin Sans"/>
                        <a:cs typeface="Josefin Sans"/>
                        <a:sym typeface="Josefin Sans"/>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7F7F">
                        <a:alpha val="27219"/>
                      </a:srgbClr>
                    </a:solidFill>
                  </a:tcPr>
                </a:tc>
                <a:tc>
                  <a:txBody>
                    <a:bodyPr/>
                    <a:lstStyle/>
                    <a:p>
                      <a:pPr indent="0" lvl="0" marL="0" rtl="0" algn="l">
                        <a:spcBef>
                          <a:spcPts val="0"/>
                        </a:spcBef>
                        <a:spcAft>
                          <a:spcPts val="1000"/>
                        </a:spcAft>
                        <a:buNone/>
                      </a:pPr>
                      <a:r>
                        <a:rPr lang="en" sz="1200">
                          <a:solidFill>
                            <a:srgbClr val="0C0C0C"/>
                          </a:solidFill>
                          <a:latin typeface="Josefin Sans"/>
                          <a:ea typeface="Josefin Sans"/>
                          <a:cs typeface="Josefin Sans"/>
                          <a:sym typeface="Josefin Sans"/>
                        </a:rPr>
                        <a:t>i</a:t>
                      </a:r>
                      <a:r>
                        <a:rPr lang="en" sz="1200">
                          <a:solidFill>
                            <a:srgbClr val="0C0C0C"/>
                          </a:solidFill>
                          <a:latin typeface="Josefin Sans"/>
                          <a:ea typeface="Josefin Sans"/>
                          <a:cs typeface="Josefin Sans"/>
                          <a:sym typeface="Josefin Sans"/>
                        </a:rPr>
                        <a:t>ncludes identity-related information,  like </a:t>
                      </a:r>
                      <a:r>
                        <a:rPr i="1" lang="en" sz="1200">
                          <a:solidFill>
                            <a:srgbClr val="0C0C0C"/>
                          </a:solidFill>
                          <a:latin typeface="Josefin Sans"/>
                          <a:ea typeface="Josefin Sans"/>
                          <a:cs typeface="Josefin Sans"/>
                          <a:sym typeface="Josefin Sans"/>
                        </a:rPr>
                        <a:t>device type, browser information, operating-system, and anonymized personal details</a:t>
                      </a:r>
                      <a:r>
                        <a:rPr lang="en" sz="1200">
                          <a:solidFill>
                            <a:srgbClr val="0C0C0C"/>
                          </a:solidFill>
                          <a:latin typeface="Josefin Sans"/>
                          <a:ea typeface="Josefin Sans"/>
                          <a:cs typeface="Josefin Sans"/>
                          <a:sym typeface="Josefin Sans"/>
                        </a:rPr>
                        <a:t>.</a:t>
                      </a:r>
                      <a:endParaRPr sz="1200">
                        <a:latin typeface="Josefin Sans"/>
                        <a:ea typeface="Josefin Sans"/>
                        <a:cs typeface="Josefin Sans"/>
                        <a:sym typeface="Josefin Sans"/>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FEFEF"/>
                    </a:solidFill>
                  </a:tcPr>
                </a:tc>
              </a:tr>
              <a:tr h="263000">
                <a:tc gridSpan="4">
                  <a:txBody>
                    <a:bodyPr/>
                    <a:lstStyle/>
                    <a:p>
                      <a:pPr indent="0" lvl="0" marL="0" rtl="0" algn="l">
                        <a:spcBef>
                          <a:spcPts val="0"/>
                        </a:spcBef>
                        <a:spcAft>
                          <a:spcPts val="0"/>
                        </a:spcAft>
                        <a:buNone/>
                      </a:pPr>
                      <a:r>
                        <a:rPr b="1" i="1" lang="en" sz="1100">
                          <a:latin typeface="Josefin Sans"/>
                          <a:ea typeface="Josefin Sans"/>
                          <a:cs typeface="Josefin Sans"/>
                          <a:sym typeface="Josefin Sans"/>
                        </a:rPr>
                        <a:t>Note </a:t>
                      </a:r>
                      <a:r>
                        <a:rPr i="1" lang="en" sz="1100">
                          <a:latin typeface="Josefin Sans"/>
                          <a:ea typeface="Josefin Sans"/>
                          <a:cs typeface="Josefin Sans"/>
                          <a:sym typeface="Josefin Sans"/>
                        </a:rPr>
                        <a:t>- </a:t>
                      </a:r>
                      <a:r>
                        <a:rPr i="1" lang="en" sz="1100">
                          <a:solidFill>
                            <a:srgbClr val="0C0C0C"/>
                          </a:solidFill>
                          <a:latin typeface="Josefin Sans"/>
                          <a:ea typeface="Josefin Sans"/>
                          <a:cs typeface="Josefin Sans"/>
                          <a:sym typeface="Josefin Sans"/>
                        </a:rPr>
                        <a:t>The training and test sets are split across transaction and identity files, with option to merge these on a </a:t>
                      </a:r>
                      <a:r>
                        <a:rPr b="1" i="1" lang="en" sz="1100">
                          <a:solidFill>
                            <a:srgbClr val="0C0C0C"/>
                          </a:solidFill>
                          <a:latin typeface="Josefin Sans"/>
                          <a:ea typeface="Josefin Sans"/>
                          <a:cs typeface="Josefin Sans"/>
                          <a:sym typeface="Josefin Sans"/>
                        </a:rPr>
                        <a:t>TransactionID</a:t>
                      </a:r>
                      <a:r>
                        <a:rPr i="1" lang="en" sz="1100">
                          <a:solidFill>
                            <a:srgbClr val="0C0C0C"/>
                          </a:solidFill>
                          <a:latin typeface="Josefin Sans"/>
                          <a:ea typeface="Josefin Sans"/>
                          <a:cs typeface="Josefin Sans"/>
                          <a:sym typeface="Josefin Sans"/>
                        </a:rPr>
                        <a:t> field.</a:t>
                      </a:r>
                      <a:endParaRPr i="1" sz="1100">
                        <a:solidFill>
                          <a:srgbClr val="0C0C0C"/>
                        </a:solidFill>
                        <a:latin typeface="Josefin Sans"/>
                        <a:ea typeface="Josefin Sans"/>
                        <a:cs typeface="Josefin Sans"/>
                        <a:sym typeface="Josefin Sans"/>
                      </a:endParaRPr>
                    </a:p>
                    <a:p>
                      <a:pPr indent="0" lvl="0" marL="0" rtl="0" algn="l">
                        <a:spcBef>
                          <a:spcPts val="0"/>
                        </a:spcBef>
                        <a:spcAft>
                          <a:spcPts val="0"/>
                        </a:spcAft>
                        <a:buNone/>
                      </a:pPr>
                      <a:r>
                        <a:t/>
                      </a:r>
                      <a:endParaRPr i="1" sz="1100">
                        <a:solidFill>
                          <a:srgbClr val="0C0C0C"/>
                        </a:solidFill>
                        <a:latin typeface="Josefin Sans"/>
                        <a:ea typeface="Josefin Sans"/>
                        <a:cs typeface="Josefin Sans"/>
                        <a:sym typeface="Josefin Sans"/>
                      </a:endParaRPr>
                    </a:p>
                    <a:p>
                      <a:pPr indent="0" lvl="0" marL="0" rtl="0" algn="l">
                        <a:spcBef>
                          <a:spcPts val="0"/>
                        </a:spcBef>
                        <a:spcAft>
                          <a:spcPts val="0"/>
                        </a:spcAft>
                        <a:buNone/>
                      </a:pPr>
                      <a:r>
                        <a:rPr i="1" lang="en" sz="1100">
                          <a:solidFill>
                            <a:srgbClr val="0C0C0C"/>
                          </a:solidFill>
                          <a:latin typeface="Josefin Sans"/>
                          <a:ea typeface="Josefin Sans"/>
                          <a:cs typeface="Josefin Sans"/>
                          <a:sym typeface="Josefin Sans"/>
                        </a:rPr>
                        <a:t>Our target variable is </a:t>
                      </a:r>
                      <a:r>
                        <a:rPr b="1" i="1" lang="en" sz="1100">
                          <a:solidFill>
                            <a:srgbClr val="0C0C0C"/>
                          </a:solidFill>
                          <a:latin typeface="Josefin Sans"/>
                          <a:ea typeface="Josefin Sans"/>
                          <a:cs typeface="Josefin Sans"/>
                          <a:sym typeface="Josefin Sans"/>
                        </a:rPr>
                        <a:t>isFraud </a:t>
                      </a:r>
                      <a:r>
                        <a:rPr i="1" lang="en" sz="1100">
                          <a:solidFill>
                            <a:srgbClr val="0C0C0C"/>
                          </a:solidFill>
                          <a:latin typeface="Josefin Sans"/>
                          <a:ea typeface="Josefin Sans"/>
                          <a:cs typeface="Josefin Sans"/>
                          <a:sym typeface="Josefin Sans"/>
                        </a:rPr>
                        <a:t>column.</a:t>
                      </a:r>
                      <a:endParaRPr i="1" sz="1100">
                        <a:solidFill>
                          <a:srgbClr val="0C0C0C"/>
                        </a:solidFill>
                        <a:latin typeface="Josefin Sans"/>
                        <a:ea typeface="Josefin Sans"/>
                        <a:cs typeface="Josefin Sans"/>
                        <a:sym typeface="Josefin Sans"/>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FEFEF"/>
                    </a:solidFill>
                  </a:tcPr>
                </a:tc>
                <a:tc hMerge="1"/>
                <a:tc hMerge="1"/>
                <a:tc hMerge="1"/>
              </a:tr>
            </a:tbl>
          </a:graphicData>
        </a:graphic>
      </p:graphicFrame>
      <p:pic>
        <p:nvPicPr>
          <p:cNvPr id="92" name="Google Shape;92;p16"/>
          <p:cNvPicPr preferRelativeResize="0"/>
          <p:nvPr/>
        </p:nvPicPr>
        <p:blipFill rotWithShape="1">
          <a:blip r:embed="rId4">
            <a:alphaModFix/>
          </a:blip>
          <a:srcRect b="0" l="0" r="0" t="0"/>
          <a:stretch/>
        </p:blipFill>
        <p:spPr>
          <a:xfrm>
            <a:off x="8072500" y="110050"/>
            <a:ext cx="989475" cy="1694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96" name="Shape 96"/>
        <p:cNvGrpSpPr/>
        <p:nvPr/>
      </p:nvGrpSpPr>
      <p:grpSpPr>
        <a:xfrm>
          <a:off x="0" y="0"/>
          <a:ext cx="0" cy="0"/>
          <a:chOff x="0" y="0"/>
          <a:chExt cx="0" cy="0"/>
        </a:xfrm>
      </p:grpSpPr>
      <p:sp>
        <p:nvSpPr>
          <p:cNvPr id="97" name="Google Shape;97;p17"/>
          <p:cNvSpPr txBox="1"/>
          <p:nvPr>
            <p:ph idx="4294967295" type="title"/>
          </p:nvPr>
        </p:nvSpPr>
        <p:spPr>
          <a:xfrm>
            <a:off x="156950" y="414850"/>
            <a:ext cx="8421600" cy="466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SzPts val="990"/>
              <a:buNone/>
            </a:pPr>
            <a:r>
              <a:rPr b="1" lang="en" sz="2500">
                <a:solidFill>
                  <a:schemeClr val="dk2"/>
                </a:solidFill>
                <a:latin typeface="Josefin Sans"/>
                <a:ea typeface="Josefin Sans"/>
                <a:cs typeface="Josefin Sans"/>
                <a:sym typeface="Josefin Sans"/>
              </a:rPr>
              <a:t>Dataset Overview :</a:t>
            </a:r>
            <a:r>
              <a:rPr b="1" lang="en" sz="2500">
                <a:solidFill>
                  <a:srgbClr val="274E13"/>
                </a:solidFill>
                <a:latin typeface="Josefin Sans"/>
                <a:ea typeface="Josefin Sans"/>
                <a:cs typeface="Josefin Sans"/>
                <a:sym typeface="Josefin Sans"/>
              </a:rPr>
              <a:t> </a:t>
            </a:r>
            <a:r>
              <a:rPr b="1" lang="en" sz="2500" u="sng">
                <a:solidFill>
                  <a:srgbClr val="80C9DD"/>
                </a:solidFill>
                <a:latin typeface="Josefin Sans"/>
                <a:ea typeface="Josefin Sans"/>
                <a:cs typeface="Josefin Sans"/>
                <a:sym typeface="Josefin Sans"/>
                <a:hlinkClick r:id="rId3">
                  <a:extLst>
                    <a:ext uri="{A12FA001-AC4F-418D-AE19-62706E023703}">
                      <ahyp:hlinkClr val="tx"/>
                    </a:ext>
                  </a:extLst>
                </a:hlinkClick>
              </a:rPr>
              <a:t>IEEE-CIS Fraud Detection</a:t>
            </a:r>
            <a:r>
              <a:rPr lang="en" sz="2500">
                <a:solidFill>
                  <a:srgbClr val="80C9DD"/>
                </a:solidFill>
                <a:latin typeface="Josefin Sans"/>
                <a:ea typeface="Josefin Sans"/>
                <a:cs typeface="Josefin Sans"/>
                <a:sym typeface="Josefin Sans"/>
              </a:rPr>
              <a:t> </a:t>
            </a:r>
            <a:r>
              <a:rPr b="1" lang="en" sz="2500">
                <a:solidFill>
                  <a:srgbClr val="274E13"/>
                </a:solidFill>
                <a:latin typeface="Josefin Sans"/>
                <a:ea typeface="Josefin Sans"/>
                <a:cs typeface="Josefin Sans"/>
                <a:sym typeface="Josefin Sans"/>
              </a:rPr>
              <a:t> </a:t>
            </a:r>
            <a:endParaRPr b="1" sz="2500">
              <a:solidFill>
                <a:srgbClr val="274E13"/>
              </a:solidFill>
              <a:latin typeface="Josefin Sans"/>
              <a:ea typeface="Josefin Sans"/>
              <a:cs typeface="Josefin Sans"/>
              <a:sym typeface="Josefin Sans"/>
            </a:endParaRPr>
          </a:p>
        </p:txBody>
      </p:sp>
      <p:pic>
        <p:nvPicPr>
          <p:cNvPr id="98" name="Google Shape;98;p17"/>
          <p:cNvPicPr preferRelativeResize="0"/>
          <p:nvPr/>
        </p:nvPicPr>
        <p:blipFill rotWithShape="1">
          <a:blip r:embed="rId4">
            <a:alphaModFix/>
          </a:blip>
          <a:srcRect b="0" l="0" r="0" t="0"/>
          <a:stretch/>
        </p:blipFill>
        <p:spPr>
          <a:xfrm>
            <a:off x="8072500" y="110050"/>
            <a:ext cx="989475" cy="169475"/>
          </a:xfrm>
          <a:prstGeom prst="rect">
            <a:avLst/>
          </a:prstGeom>
          <a:noFill/>
          <a:ln>
            <a:noFill/>
          </a:ln>
        </p:spPr>
      </p:pic>
      <p:pic>
        <p:nvPicPr>
          <p:cNvPr id="99" name="Google Shape;99;p17"/>
          <p:cNvPicPr preferRelativeResize="0"/>
          <p:nvPr/>
        </p:nvPicPr>
        <p:blipFill>
          <a:blip r:embed="rId5">
            <a:alphaModFix/>
          </a:blip>
          <a:stretch>
            <a:fillRect/>
          </a:stretch>
        </p:blipFill>
        <p:spPr>
          <a:xfrm>
            <a:off x="156950" y="1016675"/>
            <a:ext cx="8522245" cy="395735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03" name="Shape 103"/>
        <p:cNvGrpSpPr/>
        <p:nvPr/>
      </p:nvGrpSpPr>
      <p:grpSpPr>
        <a:xfrm>
          <a:off x="0" y="0"/>
          <a:ext cx="0" cy="0"/>
          <a:chOff x="0" y="0"/>
          <a:chExt cx="0" cy="0"/>
        </a:xfrm>
      </p:grpSpPr>
      <p:sp>
        <p:nvSpPr>
          <p:cNvPr id="104" name="Google Shape;104;p18"/>
          <p:cNvSpPr txBox="1"/>
          <p:nvPr>
            <p:ph idx="4294967295" type="title"/>
          </p:nvPr>
        </p:nvSpPr>
        <p:spPr>
          <a:xfrm>
            <a:off x="133775" y="179325"/>
            <a:ext cx="4596900" cy="411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SzPts val="990"/>
              <a:buNone/>
            </a:pPr>
            <a:r>
              <a:rPr b="1" lang="en" sz="2500">
                <a:solidFill>
                  <a:schemeClr val="lt1"/>
                </a:solidFill>
                <a:latin typeface="Josefin Sans"/>
                <a:ea typeface="Josefin Sans"/>
                <a:cs typeface="Josefin Sans"/>
                <a:sym typeface="Josefin Sans"/>
              </a:rPr>
              <a:t>Data Mining and Analysis</a:t>
            </a:r>
            <a:endParaRPr b="1" sz="2500">
              <a:solidFill>
                <a:schemeClr val="lt1"/>
              </a:solidFill>
              <a:latin typeface="Josefin Sans"/>
              <a:ea typeface="Josefin Sans"/>
              <a:cs typeface="Josefin Sans"/>
              <a:sym typeface="Josefin Sans"/>
            </a:endParaRPr>
          </a:p>
        </p:txBody>
      </p:sp>
      <p:pic>
        <p:nvPicPr>
          <p:cNvPr id="105" name="Google Shape;105;p18"/>
          <p:cNvPicPr preferRelativeResize="0"/>
          <p:nvPr/>
        </p:nvPicPr>
        <p:blipFill rotWithShape="1">
          <a:blip r:embed="rId3">
            <a:alphaModFix/>
          </a:blip>
          <a:srcRect b="5724" l="0" r="6568" t="3704"/>
          <a:stretch/>
        </p:blipFill>
        <p:spPr>
          <a:xfrm>
            <a:off x="357150" y="1144975"/>
            <a:ext cx="3141526" cy="2526175"/>
          </a:xfrm>
          <a:prstGeom prst="rect">
            <a:avLst/>
          </a:prstGeom>
          <a:noFill/>
          <a:ln cap="flat" cmpd="sng" w="9525">
            <a:solidFill>
              <a:srgbClr val="FFF2CC"/>
            </a:solidFill>
            <a:prstDash val="solid"/>
            <a:round/>
            <a:headEnd len="sm" w="sm" type="none"/>
            <a:tailEnd len="sm" w="sm" type="none"/>
          </a:ln>
        </p:spPr>
      </p:pic>
      <p:pic>
        <p:nvPicPr>
          <p:cNvPr id="106" name="Google Shape;106;p18"/>
          <p:cNvPicPr preferRelativeResize="0"/>
          <p:nvPr/>
        </p:nvPicPr>
        <p:blipFill rotWithShape="1">
          <a:blip r:embed="rId4">
            <a:alphaModFix/>
          </a:blip>
          <a:srcRect b="5687" l="968" r="5011" t="0"/>
          <a:stretch/>
        </p:blipFill>
        <p:spPr>
          <a:xfrm>
            <a:off x="4916116" y="950700"/>
            <a:ext cx="3544758" cy="2914724"/>
          </a:xfrm>
          <a:prstGeom prst="rect">
            <a:avLst/>
          </a:prstGeom>
          <a:noFill/>
          <a:ln cap="flat" cmpd="sng" w="9525">
            <a:solidFill>
              <a:srgbClr val="FFF2CC"/>
            </a:solidFill>
            <a:prstDash val="solid"/>
            <a:round/>
            <a:headEnd len="sm" w="sm" type="none"/>
            <a:tailEnd len="sm" w="sm" type="none"/>
          </a:ln>
        </p:spPr>
      </p:pic>
      <p:sp>
        <p:nvSpPr>
          <p:cNvPr id="107" name="Google Shape;107;p18"/>
          <p:cNvSpPr txBox="1"/>
          <p:nvPr/>
        </p:nvSpPr>
        <p:spPr>
          <a:xfrm>
            <a:off x="253275" y="3958100"/>
            <a:ext cx="3843000" cy="104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latin typeface="Josefin Sans"/>
                <a:ea typeface="Josefin Sans"/>
                <a:cs typeface="Josefin Sans"/>
                <a:sym typeface="Josefin Sans"/>
              </a:rPr>
              <a:t>&gt; </a:t>
            </a:r>
            <a:r>
              <a:rPr lang="en" sz="1300">
                <a:solidFill>
                  <a:schemeClr val="dk2"/>
                </a:solidFill>
                <a:latin typeface="Josefin Sans"/>
                <a:ea typeface="Josefin Sans"/>
                <a:cs typeface="Josefin Sans"/>
                <a:sym typeface="Josefin Sans"/>
              </a:rPr>
              <a:t>This chart highlights the class imbalance in the dataset, where fraudulent transactions constitute only </a:t>
            </a:r>
            <a:r>
              <a:rPr b="1" lang="en" sz="1300">
                <a:solidFill>
                  <a:schemeClr val="dk2"/>
                </a:solidFill>
                <a:latin typeface="Josefin Sans"/>
                <a:ea typeface="Josefin Sans"/>
                <a:cs typeface="Josefin Sans"/>
                <a:sym typeface="Josefin Sans"/>
              </a:rPr>
              <a:t>3.5% of the total</a:t>
            </a:r>
            <a:r>
              <a:rPr lang="en" sz="1300">
                <a:solidFill>
                  <a:schemeClr val="dk2"/>
                </a:solidFill>
                <a:latin typeface="Josefin Sans"/>
                <a:ea typeface="Josefin Sans"/>
                <a:cs typeface="Josefin Sans"/>
                <a:sym typeface="Josefin Sans"/>
              </a:rPr>
              <a:t>, underscoring the rarity and difficulty in detecting fraud.</a:t>
            </a:r>
            <a:endParaRPr sz="1300">
              <a:solidFill>
                <a:schemeClr val="dk2"/>
              </a:solidFill>
              <a:latin typeface="Josefin Sans"/>
              <a:ea typeface="Josefin Sans"/>
              <a:cs typeface="Josefin Sans"/>
              <a:sym typeface="Josefin Sans"/>
            </a:endParaRPr>
          </a:p>
        </p:txBody>
      </p:sp>
      <p:sp>
        <p:nvSpPr>
          <p:cNvPr id="108" name="Google Shape;108;p18"/>
          <p:cNvSpPr txBox="1"/>
          <p:nvPr/>
        </p:nvSpPr>
        <p:spPr>
          <a:xfrm>
            <a:off x="4839125" y="3919500"/>
            <a:ext cx="3949200" cy="1224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a:solidFill>
                  <a:schemeClr val="dk2"/>
                </a:solidFill>
                <a:latin typeface="Josefin Sans"/>
                <a:ea typeface="Josefin Sans"/>
                <a:cs typeface="Josefin Sans"/>
                <a:sym typeface="Josefin Sans"/>
              </a:rPr>
              <a:t>&gt; </a:t>
            </a:r>
            <a:r>
              <a:rPr lang="en" sz="1300">
                <a:solidFill>
                  <a:schemeClr val="dk2"/>
                </a:solidFill>
                <a:latin typeface="Josefin Sans"/>
                <a:ea typeface="Josefin Sans"/>
                <a:cs typeface="Josefin Sans"/>
                <a:sym typeface="Josefin Sans"/>
              </a:rPr>
              <a:t>The scatter plot reveals most legitimate transactions occur close to billing addresses with lower amounts, whereas fraudulent transactions tend to involve higher amounts further from the billing address.</a:t>
            </a:r>
            <a:endParaRPr sz="1300">
              <a:solidFill>
                <a:schemeClr val="dk2"/>
              </a:solidFill>
              <a:latin typeface="Josefin Sans"/>
              <a:ea typeface="Josefin Sans"/>
              <a:cs typeface="Josefin Sans"/>
              <a:sym typeface="Josefin Sans"/>
            </a:endParaRPr>
          </a:p>
        </p:txBody>
      </p:sp>
      <p:pic>
        <p:nvPicPr>
          <p:cNvPr id="109" name="Google Shape;109;p18"/>
          <p:cNvPicPr preferRelativeResize="0"/>
          <p:nvPr/>
        </p:nvPicPr>
        <p:blipFill rotWithShape="1">
          <a:blip r:embed="rId5">
            <a:alphaModFix/>
          </a:blip>
          <a:srcRect b="0" l="0" r="0" t="0"/>
          <a:stretch/>
        </p:blipFill>
        <p:spPr>
          <a:xfrm>
            <a:off x="8072500" y="110050"/>
            <a:ext cx="989475" cy="169475"/>
          </a:xfrm>
          <a:prstGeom prst="rect">
            <a:avLst/>
          </a:prstGeom>
          <a:noFill/>
          <a:ln>
            <a:noFill/>
          </a:ln>
        </p:spPr>
      </p:pic>
      <p:sp>
        <p:nvSpPr>
          <p:cNvPr id="110" name="Google Shape;110;p18"/>
          <p:cNvSpPr txBox="1"/>
          <p:nvPr/>
        </p:nvSpPr>
        <p:spPr>
          <a:xfrm>
            <a:off x="3113625" y="521950"/>
            <a:ext cx="2826000" cy="23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300">
                <a:solidFill>
                  <a:schemeClr val="lt1"/>
                </a:solidFill>
                <a:latin typeface="Josefin Sans"/>
                <a:ea typeface="Josefin Sans"/>
                <a:cs typeface="Josefin Sans"/>
                <a:sym typeface="Josefin Sans"/>
              </a:rPr>
              <a:t>Expected Trends and Patterns [1]  </a:t>
            </a:r>
            <a:endParaRPr b="1" sz="1300">
              <a:solidFill>
                <a:schemeClr val="lt1"/>
              </a:solidFill>
              <a:latin typeface="Josefin Sans"/>
              <a:ea typeface="Josefin Sans"/>
              <a:cs typeface="Josefin Sans"/>
              <a:sym typeface="Josefin San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14" name="Shape 114"/>
        <p:cNvGrpSpPr/>
        <p:nvPr/>
      </p:nvGrpSpPr>
      <p:grpSpPr>
        <a:xfrm>
          <a:off x="0" y="0"/>
          <a:ext cx="0" cy="0"/>
          <a:chOff x="0" y="0"/>
          <a:chExt cx="0" cy="0"/>
        </a:xfrm>
      </p:grpSpPr>
      <p:sp>
        <p:nvSpPr>
          <p:cNvPr id="115" name="Google Shape;115;p19"/>
          <p:cNvSpPr txBox="1"/>
          <p:nvPr>
            <p:ph idx="4294967295" type="title"/>
          </p:nvPr>
        </p:nvSpPr>
        <p:spPr>
          <a:xfrm>
            <a:off x="311700" y="152225"/>
            <a:ext cx="8520600" cy="539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SzPts val="990"/>
              <a:buNone/>
            </a:pPr>
            <a:r>
              <a:rPr b="1" lang="en" sz="2500">
                <a:solidFill>
                  <a:schemeClr val="lt1"/>
                </a:solidFill>
                <a:latin typeface="Josefin Sans"/>
                <a:ea typeface="Josefin Sans"/>
                <a:cs typeface="Josefin Sans"/>
                <a:sym typeface="Josefin Sans"/>
              </a:rPr>
              <a:t>Expected Trends and Patterns [2] </a:t>
            </a:r>
            <a:endParaRPr b="1" sz="2500">
              <a:solidFill>
                <a:schemeClr val="lt1"/>
              </a:solidFill>
              <a:latin typeface="Josefin Sans"/>
              <a:ea typeface="Josefin Sans"/>
              <a:cs typeface="Josefin Sans"/>
              <a:sym typeface="Josefin Sans"/>
            </a:endParaRPr>
          </a:p>
        </p:txBody>
      </p:sp>
      <p:sp>
        <p:nvSpPr>
          <p:cNvPr id="116" name="Google Shape;116;p19"/>
          <p:cNvSpPr txBox="1"/>
          <p:nvPr/>
        </p:nvSpPr>
        <p:spPr>
          <a:xfrm>
            <a:off x="214550" y="821275"/>
            <a:ext cx="3804300" cy="3950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en" sz="1300">
                <a:solidFill>
                  <a:schemeClr val="dk2"/>
                </a:solidFill>
                <a:latin typeface="Josefin Sans"/>
                <a:ea typeface="Josefin Sans"/>
                <a:cs typeface="Josefin Sans"/>
                <a:sym typeface="Josefin Sans"/>
              </a:rPr>
              <a:t>Description:</a:t>
            </a:r>
            <a:endParaRPr b="1" sz="1300">
              <a:solidFill>
                <a:schemeClr val="dk2"/>
              </a:solidFill>
              <a:latin typeface="Josefin Sans"/>
              <a:ea typeface="Josefin Sans"/>
              <a:cs typeface="Josefin Sans"/>
              <a:sym typeface="Josefin Sans"/>
            </a:endParaRPr>
          </a:p>
          <a:p>
            <a:pPr indent="-311150" lvl="0" marL="457200" rtl="0" algn="l">
              <a:lnSpc>
                <a:spcPct val="115000"/>
              </a:lnSpc>
              <a:spcBef>
                <a:spcPts val="1200"/>
              </a:spcBef>
              <a:spcAft>
                <a:spcPts val="0"/>
              </a:spcAft>
              <a:buClr>
                <a:schemeClr val="dk2"/>
              </a:buClr>
              <a:buSzPts val="1300"/>
              <a:buFont typeface="Josefin Sans"/>
              <a:buChar char="●"/>
            </a:pPr>
            <a:r>
              <a:rPr lang="en" sz="1300">
                <a:solidFill>
                  <a:schemeClr val="dk2"/>
                </a:solidFill>
                <a:latin typeface="Josefin Sans"/>
                <a:ea typeface="Josefin Sans"/>
                <a:cs typeface="Josefin Sans"/>
                <a:sym typeface="Josefin Sans"/>
              </a:rPr>
              <a:t>The chart compares transactions and frauds across device types: desktop and mobile. </a:t>
            </a:r>
            <a:endParaRPr sz="1300">
              <a:solidFill>
                <a:schemeClr val="dk2"/>
              </a:solidFill>
              <a:latin typeface="Josefin Sans"/>
              <a:ea typeface="Josefin Sans"/>
              <a:cs typeface="Josefin Sans"/>
              <a:sym typeface="Josefin Sans"/>
            </a:endParaRPr>
          </a:p>
          <a:p>
            <a:pPr indent="-311150" lvl="0" marL="457200" rtl="0" algn="l">
              <a:lnSpc>
                <a:spcPct val="115000"/>
              </a:lnSpc>
              <a:spcBef>
                <a:spcPts val="0"/>
              </a:spcBef>
              <a:spcAft>
                <a:spcPts val="0"/>
              </a:spcAft>
              <a:buClr>
                <a:schemeClr val="dk2"/>
              </a:buClr>
              <a:buSzPts val="1300"/>
              <a:buFont typeface="Josefin Sans"/>
              <a:buChar char="●"/>
            </a:pPr>
            <a:r>
              <a:rPr lang="en" sz="1300">
                <a:solidFill>
                  <a:schemeClr val="dk2"/>
                </a:solidFill>
                <a:latin typeface="Josefin Sans"/>
                <a:ea typeface="Josefin Sans"/>
                <a:cs typeface="Josefin Sans"/>
                <a:sym typeface="Josefin Sans"/>
              </a:rPr>
              <a:t>The bar chart shows transaction distribution, while the red line highlights fraud occurrences per device.</a:t>
            </a:r>
            <a:endParaRPr sz="1300">
              <a:solidFill>
                <a:schemeClr val="dk2"/>
              </a:solidFill>
              <a:latin typeface="Josefin Sans"/>
              <a:ea typeface="Josefin Sans"/>
              <a:cs typeface="Josefin Sans"/>
              <a:sym typeface="Josefin Sans"/>
            </a:endParaRPr>
          </a:p>
          <a:p>
            <a:pPr indent="0" lvl="0" marL="0" rtl="0" algn="l">
              <a:lnSpc>
                <a:spcPct val="115000"/>
              </a:lnSpc>
              <a:spcBef>
                <a:spcPts val="1200"/>
              </a:spcBef>
              <a:spcAft>
                <a:spcPts val="0"/>
              </a:spcAft>
              <a:buNone/>
            </a:pPr>
            <a:r>
              <a:rPr b="1" lang="en" sz="1300">
                <a:solidFill>
                  <a:schemeClr val="dk2"/>
                </a:solidFill>
                <a:latin typeface="Josefin Sans"/>
                <a:ea typeface="Josefin Sans"/>
                <a:cs typeface="Josefin Sans"/>
                <a:sym typeface="Josefin Sans"/>
              </a:rPr>
              <a:t>Analysis:</a:t>
            </a:r>
            <a:endParaRPr b="1" sz="1300">
              <a:solidFill>
                <a:schemeClr val="dk2"/>
              </a:solidFill>
              <a:latin typeface="Josefin Sans"/>
              <a:ea typeface="Josefin Sans"/>
              <a:cs typeface="Josefin Sans"/>
              <a:sym typeface="Josefin Sans"/>
            </a:endParaRPr>
          </a:p>
          <a:p>
            <a:pPr indent="-311150" lvl="0" marL="457200" rtl="0" algn="l">
              <a:lnSpc>
                <a:spcPct val="115000"/>
              </a:lnSpc>
              <a:spcBef>
                <a:spcPts val="1200"/>
              </a:spcBef>
              <a:spcAft>
                <a:spcPts val="0"/>
              </a:spcAft>
              <a:buClr>
                <a:schemeClr val="dk2"/>
              </a:buClr>
              <a:buSzPts val="1300"/>
              <a:buFont typeface="Josefin Sans"/>
              <a:buChar char="●"/>
            </a:pPr>
            <a:r>
              <a:rPr lang="en" sz="1300">
                <a:solidFill>
                  <a:schemeClr val="dk2"/>
                </a:solidFill>
                <a:latin typeface="Josefin Sans"/>
                <a:ea typeface="Josefin Sans"/>
                <a:cs typeface="Josefin Sans"/>
                <a:sym typeface="Josefin Sans"/>
              </a:rPr>
              <a:t>Desktop accounts for 60.5% of transactions, while mobile covers 39.5%. </a:t>
            </a:r>
            <a:endParaRPr sz="1300">
              <a:solidFill>
                <a:schemeClr val="dk2"/>
              </a:solidFill>
              <a:latin typeface="Josefin Sans"/>
              <a:ea typeface="Josefin Sans"/>
              <a:cs typeface="Josefin Sans"/>
              <a:sym typeface="Josefin Sans"/>
            </a:endParaRPr>
          </a:p>
          <a:p>
            <a:pPr indent="-311150" lvl="0" marL="457200" rtl="0" algn="l">
              <a:lnSpc>
                <a:spcPct val="115000"/>
              </a:lnSpc>
              <a:spcBef>
                <a:spcPts val="0"/>
              </a:spcBef>
              <a:spcAft>
                <a:spcPts val="0"/>
              </a:spcAft>
              <a:buClr>
                <a:schemeClr val="dk2"/>
              </a:buClr>
              <a:buSzPts val="1300"/>
              <a:buFont typeface="Josefin Sans"/>
              <a:buChar char="●"/>
            </a:pPr>
            <a:r>
              <a:rPr lang="en" sz="1300">
                <a:solidFill>
                  <a:schemeClr val="dk2"/>
                </a:solidFill>
                <a:latin typeface="Josefin Sans"/>
                <a:ea typeface="Josefin Sans"/>
                <a:cs typeface="Josefin Sans"/>
                <a:sym typeface="Josefin Sans"/>
              </a:rPr>
              <a:t>Despite fewer transactions on mobile, fraud rates are higher compared to desktop.</a:t>
            </a:r>
            <a:endParaRPr sz="1300">
              <a:solidFill>
                <a:schemeClr val="dk2"/>
              </a:solidFill>
              <a:latin typeface="Josefin Sans"/>
              <a:ea typeface="Josefin Sans"/>
              <a:cs typeface="Josefin Sans"/>
              <a:sym typeface="Josefin Sans"/>
            </a:endParaRPr>
          </a:p>
          <a:p>
            <a:pPr indent="0" lvl="0" marL="0" rtl="0" algn="l">
              <a:spcBef>
                <a:spcPts val="1200"/>
              </a:spcBef>
              <a:spcAft>
                <a:spcPts val="0"/>
              </a:spcAft>
              <a:buNone/>
            </a:pPr>
            <a:r>
              <a:t/>
            </a:r>
            <a:endParaRPr b="1">
              <a:solidFill>
                <a:schemeClr val="dk2"/>
              </a:solidFill>
              <a:latin typeface="Josefin Sans"/>
              <a:ea typeface="Josefin Sans"/>
              <a:cs typeface="Josefin Sans"/>
              <a:sym typeface="Josefin Sans"/>
            </a:endParaRPr>
          </a:p>
          <a:p>
            <a:pPr indent="0" lvl="0" marL="0" rtl="0" algn="l">
              <a:spcBef>
                <a:spcPts val="0"/>
              </a:spcBef>
              <a:spcAft>
                <a:spcPts val="0"/>
              </a:spcAft>
              <a:buNone/>
            </a:pPr>
            <a:r>
              <a:t/>
            </a:r>
            <a:endParaRPr sz="1300">
              <a:solidFill>
                <a:schemeClr val="lt1"/>
              </a:solidFill>
              <a:latin typeface="Josefin Sans"/>
              <a:ea typeface="Josefin Sans"/>
              <a:cs typeface="Josefin Sans"/>
              <a:sym typeface="Josefin Sans"/>
            </a:endParaRPr>
          </a:p>
        </p:txBody>
      </p:sp>
      <p:pic>
        <p:nvPicPr>
          <p:cNvPr id="117" name="Google Shape;117;p19"/>
          <p:cNvPicPr preferRelativeResize="0"/>
          <p:nvPr/>
        </p:nvPicPr>
        <p:blipFill rotWithShape="1">
          <a:blip r:embed="rId3">
            <a:alphaModFix/>
          </a:blip>
          <a:srcRect b="0" l="0" r="0" t="0"/>
          <a:stretch/>
        </p:blipFill>
        <p:spPr>
          <a:xfrm>
            <a:off x="7823500" y="110050"/>
            <a:ext cx="1238475" cy="212125"/>
          </a:xfrm>
          <a:prstGeom prst="rect">
            <a:avLst/>
          </a:prstGeom>
          <a:noFill/>
          <a:ln>
            <a:noFill/>
          </a:ln>
        </p:spPr>
      </p:pic>
      <p:pic>
        <p:nvPicPr>
          <p:cNvPr id="118" name="Google Shape;118;p19"/>
          <p:cNvPicPr preferRelativeResize="0"/>
          <p:nvPr/>
        </p:nvPicPr>
        <p:blipFill>
          <a:blip r:embed="rId4">
            <a:alphaModFix/>
          </a:blip>
          <a:stretch>
            <a:fillRect/>
          </a:stretch>
        </p:blipFill>
        <p:spPr>
          <a:xfrm>
            <a:off x="4370600" y="994788"/>
            <a:ext cx="4547425" cy="3736575"/>
          </a:xfrm>
          <a:prstGeom prst="rect">
            <a:avLst/>
          </a:prstGeom>
          <a:noFill/>
          <a:ln>
            <a:noFill/>
          </a:ln>
        </p:spPr>
      </p:pic>
      <p:sp>
        <p:nvSpPr>
          <p:cNvPr id="119" name="Google Shape;119;p19"/>
          <p:cNvSpPr txBox="1"/>
          <p:nvPr/>
        </p:nvSpPr>
        <p:spPr>
          <a:xfrm>
            <a:off x="4179100" y="821275"/>
            <a:ext cx="4808700" cy="4083600"/>
          </a:xfrm>
          <a:prstGeom prst="rect">
            <a:avLst/>
          </a:prstGeom>
          <a:noFill/>
          <a:ln cap="flat" cmpd="sng" w="9525">
            <a:solidFill>
              <a:srgbClr val="FFF2CC"/>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1"/>
              </a:solidFill>
              <a:latin typeface="Roboto"/>
              <a:ea typeface="Roboto"/>
              <a:cs typeface="Roboto"/>
              <a:sym typeface="Robo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23" name="Shape 123"/>
        <p:cNvGrpSpPr/>
        <p:nvPr/>
      </p:nvGrpSpPr>
      <p:grpSpPr>
        <a:xfrm>
          <a:off x="0" y="0"/>
          <a:ext cx="0" cy="0"/>
          <a:chOff x="0" y="0"/>
          <a:chExt cx="0" cy="0"/>
        </a:xfrm>
      </p:grpSpPr>
      <p:sp>
        <p:nvSpPr>
          <p:cNvPr id="124" name="Google Shape;124;p20"/>
          <p:cNvSpPr txBox="1"/>
          <p:nvPr>
            <p:ph idx="4294967295" type="title"/>
          </p:nvPr>
        </p:nvSpPr>
        <p:spPr>
          <a:xfrm>
            <a:off x="250100" y="110050"/>
            <a:ext cx="8520600" cy="587400"/>
          </a:xfrm>
          <a:prstGeom prst="rect">
            <a:avLst/>
          </a:prstGeom>
        </p:spPr>
        <p:txBody>
          <a:bodyPr anchorCtr="0" anchor="b" bIns="91425" lIns="91425" spcFirstLastPara="1" rIns="91425" wrap="square" tIns="91425">
            <a:normAutofit/>
          </a:bodyPr>
          <a:lstStyle/>
          <a:p>
            <a:pPr indent="0" lvl="0" marL="0" marR="0" rtl="0" algn="l">
              <a:lnSpc>
                <a:spcPct val="100000"/>
              </a:lnSpc>
              <a:spcBef>
                <a:spcPts val="0"/>
              </a:spcBef>
              <a:spcAft>
                <a:spcPts val="0"/>
              </a:spcAft>
              <a:buSzPts val="990"/>
              <a:buNone/>
            </a:pPr>
            <a:r>
              <a:rPr b="1" lang="en" sz="2500">
                <a:solidFill>
                  <a:schemeClr val="lt1"/>
                </a:solidFill>
                <a:latin typeface="Josefin Sans"/>
                <a:ea typeface="Josefin Sans"/>
                <a:cs typeface="Josefin Sans"/>
                <a:sym typeface="Josefin Sans"/>
              </a:rPr>
              <a:t>Expected Trends and Patterns [3]</a:t>
            </a:r>
            <a:endParaRPr b="1" sz="2500">
              <a:solidFill>
                <a:srgbClr val="274E13"/>
              </a:solidFill>
              <a:latin typeface="Josefin Sans"/>
              <a:ea typeface="Josefin Sans"/>
              <a:cs typeface="Josefin Sans"/>
              <a:sym typeface="Josefin Sans"/>
            </a:endParaRPr>
          </a:p>
        </p:txBody>
      </p:sp>
      <p:sp>
        <p:nvSpPr>
          <p:cNvPr id="125" name="Google Shape;125;p20"/>
          <p:cNvSpPr txBox="1"/>
          <p:nvPr/>
        </p:nvSpPr>
        <p:spPr>
          <a:xfrm>
            <a:off x="32025" y="890000"/>
            <a:ext cx="3662100" cy="408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en" sz="1200">
                <a:latin typeface="Josefin Sans"/>
                <a:ea typeface="Josefin Sans"/>
                <a:cs typeface="Josefin Sans"/>
                <a:sym typeface="Josefin Sans"/>
              </a:rPr>
              <a:t> </a:t>
            </a:r>
            <a:r>
              <a:rPr b="1" lang="en" sz="1300">
                <a:latin typeface="Josefin Sans"/>
                <a:ea typeface="Josefin Sans"/>
                <a:cs typeface="Josefin Sans"/>
                <a:sym typeface="Josefin Sans"/>
              </a:rPr>
              <a:t>   </a:t>
            </a:r>
            <a:r>
              <a:rPr b="1" lang="en" sz="1200">
                <a:solidFill>
                  <a:schemeClr val="dk2"/>
                </a:solidFill>
                <a:latin typeface="Josefin Sans"/>
                <a:ea typeface="Josefin Sans"/>
                <a:cs typeface="Josefin Sans"/>
                <a:sym typeface="Josefin Sans"/>
              </a:rPr>
              <a:t>Description:</a:t>
            </a:r>
            <a:endParaRPr b="1" sz="1200">
              <a:solidFill>
                <a:schemeClr val="dk2"/>
              </a:solidFill>
              <a:latin typeface="Josefin Sans"/>
              <a:ea typeface="Josefin Sans"/>
              <a:cs typeface="Josefin Sans"/>
              <a:sym typeface="Josefin Sans"/>
            </a:endParaRPr>
          </a:p>
          <a:p>
            <a:pPr indent="-304800" lvl="0" marL="457200" rtl="0" algn="l">
              <a:lnSpc>
                <a:spcPct val="115000"/>
              </a:lnSpc>
              <a:spcBef>
                <a:spcPts val="1200"/>
              </a:spcBef>
              <a:spcAft>
                <a:spcPts val="0"/>
              </a:spcAft>
              <a:buClr>
                <a:schemeClr val="dk2"/>
              </a:buClr>
              <a:buSzPts val="1200"/>
              <a:buFont typeface="Josefin Sans"/>
              <a:buChar char="●"/>
            </a:pPr>
            <a:r>
              <a:rPr lang="en" sz="1200">
                <a:solidFill>
                  <a:schemeClr val="dk2"/>
                </a:solidFill>
                <a:latin typeface="Josefin Sans"/>
                <a:ea typeface="Josefin Sans"/>
                <a:cs typeface="Josefin Sans"/>
                <a:sym typeface="Josefin Sans"/>
              </a:rPr>
              <a:t>The plot displays transaction counts and fraud percentages by weekday.</a:t>
            </a:r>
            <a:endParaRPr sz="1200">
              <a:solidFill>
                <a:schemeClr val="dk2"/>
              </a:solidFill>
              <a:latin typeface="Josefin Sans"/>
              <a:ea typeface="Josefin Sans"/>
              <a:cs typeface="Josefin Sans"/>
              <a:sym typeface="Josefin Sans"/>
            </a:endParaRPr>
          </a:p>
          <a:p>
            <a:pPr indent="-304800" lvl="0" marL="457200" rtl="0" algn="l">
              <a:lnSpc>
                <a:spcPct val="115000"/>
              </a:lnSpc>
              <a:spcBef>
                <a:spcPts val="0"/>
              </a:spcBef>
              <a:spcAft>
                <a:spcPts val="0"/>
              </a:spcAft>
              <a:buClr>
                <a:schemeClr val="dk2"/>
              </a:buClr>
              <a:buSzPts val="1200"/>
              <a:buFont typeface="Josefin Sans"/>
              <a:buChar char="●"/>
            </a:pPr>
            <a:r>
              <a:rPr lang="en" sz="1200">
                <a:solidFill>
                  <a:schemeClr val="dk2"/>
                </a:solidFill>
                <a:latin typeface="Josefin Sans"/>
                <a:ea typeface="Josefin Sans"/>
                <a:cs typeface="Josefin Sans"/>
                <a:sym typeface="Josefin Sans"/>
              </a:rPr>
              <a:t>The bar chart </a:t>
            </a:r>
            <a:r>
              <a:rPr lang="en" sz="1200">
                <a:solidFill>
                  <a:schemeClr val="dk2"/>
                </a:solidFill>
                <a:latin typeface="Josefin Sans"/>
                <a:ea typeface="Josefin Sans"/>
                <a:cs typeface="Josefin Sans"/>
                <a:sym typeface="Josefin Sans"/>
              </a:rPr>
              <a:t>illustrates the number of transactions for each weekday, while the red line chart represents the fraud percentage in these transactions.</a:t>
            </a:r>
            <a:endParaRPr sz="1200">
              <a:solidFill>
                <a:schemeClr val="dk2"/>
              </a:solidFill>
              <a:latin typeface="Josefin Sans"/>
              <a:ea typeface="Josefin Sans"/>
              <a:cs typeface="Josefin Sans"/>
              <a:sym typeface="Josefin Sans"/>
            </a:endParaRPr>
          </a:p>
          <a:p>
            <a:pPr indent="0" lvl="0" marL="0" rtl="0" algn="l">
              <a:lnSpc>
                <a:spcPct val="115000"/>
              </a:lnSpc>
              <a:spcBef>
                <a:spcPts val="1200"/>
              </a:spcBef>
              <a:spcAft>
                <a:spcPts val="0"/>
              </a:spcAft>
              <a:buNone/>
            </a:pPr>
            <a:r>
              <a:rPr b="1" lang="en" sz="1200">
                <a:solidFill>
                  <a:schemeClr val="dk2"/>
                </a:solidFill>
                <a:latin typeface="Josefin Sans"/>
                <a:ea typeface="Josefin Sans"/>
                <a:cs typeface="Josefin Sans"/>
                <a:sym typeface="Josefin Sans"/>
              </a:rPr>
              <a:t>     Analysis:</a:t>
            </a:r>
            <a:endParaRPr b="1" sz="1200">
              <a:solidFill>
                <a:schemeClr val="dk2"/>
              </a:solidFill>
              <a:latin typeface="Josefin Sans"/>
              <a:ea typeface="Josefin Sans"/>
              <a:cs typeface="Josefin Sans"/>
              <a:sym typeface="Josefin Sans"/>
            </a:endParaRPr>
          </a:p>
          <a:p>
            <a:pPr indent="-304800" lvl="0" marL="457200" rtl="0" algn="l">
              <a:lnSpc>
                <a:spcPct val="115000"/>
              </a:lnSpc>
              <a:spcBef>
                <a:spcPts val="1200"/>
              </a:spcBef>
              <a:spcAft>
                <a:spcPts val="0"/>
              </a:spcAft>
              <a:buClr>
                <a:schemeClr val="dk2"/>
              </a:buClr>
              <a:buSzPts val="1200"/>
              <a:buFont typeface="Josefin Sans"/>
              <a:buChar char="●"/>
            </a:pPr>
            <a:r>
              <a:rPr lang="en" sz="1200">
                <a:solidFill>
                  <a:schemeClr val="dk2"/>
                </a:solidFill>
                <a:latin typeface="Josefin Sans"/>
                <a:ea typeface="Josefin Sans"/>
                <a:cs typeface="Josefin Sans"/>
                <a:sym typeface="Josefin Sans"/>
              </a:rPr>
              <a:t>The number of transactions stays relatively consistent throughout the week, with a slight peak on Friday.</a:t>
            </a:r>
            <a:endParaRPr sz="1200">
              <a:solidFill>
                <a:schemeClr val="dk2"/>
              </a:solidFill>
              <a:latin typeface="Josefin Sans"/>
              <a:ea typeface="Josefin Sans"/>
              <a:cs typeface="Josefin Sans"/>
              <a:sym typeface="Josefin Sans"/>
            </a:endParaRPr>
          </a:p>
          <a:p>
            <a:pPr indent="-304800" lvl="0" marL="457200" rtl="0" algn="l">
              <a:lnSpc>
                <a:spcPct val="115000"/>
              </a:lnSpc>
              <a:spcBef>
                <a:spcPts val="0"/>
              </a:spcBef>
              <a:spcAft>
                <a:spcPts val="0"/>
              </a:spcAft>
              <a:buClr>
                <a:schemeClr val="dk2"/>
              </a:buClr>
              <a:buSzPts val="1200"/>
              <a:buFont typeface="Josefin Sans"/>
              <a:buChar char="●"/>
            </a:pPr>
            <a:r>
              <a:rPr lang="en" sz="1200">
                <a:solidFill>
                  <a:schemeClr val="dk2"/>
                </a:solidFill>
                <a:latin typeface="Josefin Sans"/>
                <a:ea typeface="Josefin Sans"/>
                <a:cs typeface="Josefin Sans"/>
                <a:sym typeface="Josefin Sans"/>
              </a:rPr>
              <a:t>Fraud percentage is lowest on Monday (3.15%) and rises steadily, peaking on Thursday (3.72%) and </a:t>
            </a:r>
            <a:r>
              <a:rPr lang="en" sz="1200">
                <a:solidFill>
                  <a:schemeClr val="dk2"/>
                </a:solidFill>
                <a:latin typeface="Josefin Sans"/>
                <a:ea typeface="Josefin Sans"/>
                <a:cs typeface="Josefin Sans"/>
                <a:sym typeface="Josefin Sans"/>
              </a:rPr>
              <a:t>maintaining</a:t>
            </a:r>
            <a:r>
              <a:rPr lang="en" sz="1200">
                <a:solidFill>
                  <a:schemeClr val="dk2"/>
                </a:solidFill>
                <a:latin typeface="Josefin Sans"/>
                <a:ea typeface="Josefin Sans"/>
                <a:cs typeface="Josefin Sans"/>
                <a:sym typeface="Josefin Sans"/>
              </a:rPr>
              <a:t> the upward trend over the weekend.</a:t>
            </a:r>
            <a:endParaRPr sz="1200">
              <a:solidFill>
                <a:schemeClr val="dk2"/>
              </a:solidFill>
              <a:latin typeface="Josefin Sans"/>
              <a:ea typeface="Josefin Sans"/>
              <a:cs typeface="Josefin Sans"/>
              <a:sym typeface="Josefin Sans"/>
            </a:endParaRPr>
          </a:p>
          <a:p>
            <a:pPr indent="0" lvl="0" marL="0" marR="0" rtl="0" algn="l">
              <a:lnSpc>
                <a:spcPct val="100000"/>
              </a:lnSpc>
              <a:spcBef>
                <a:spcPts val="1200"/>
              </a:spcBef>
              <a:spcAft>
                <a:spcPts val="0"/>
              </a:spcAft>
              <a:buNone/>
            </a:pPr>
            <a:r>
              <a:t/>
            </a:r>
            <a:endParaRPr i="1" sz="1200">
              <a:solidFill>
                <a:schemeClr val="dk2"/>
              </a:solidFill>
              <a:latin typeface="Josefin Sans"/>
              <a:ea typeface="Josefin Sans"/>
              <a:cs typeface="Josefin Sans"/>
              <a:sym typeface="Josefin Sans"/>
            </a:endParaRPr>
          </a:p>
          <a:p>
            <a:pPr indent="0" lvl="0" marL="0" marR="0" rtl="0" algn="l">
              <a:lnSpc>
                <a:spcPct val="100000"/>
              </a:lnSpc>
              <a:spcBef>
                <a:spcPts val="0"/>
              </a:spcBef>
              <a:spcAft>
                <a:spcPts val="0"/>
              </a:spcAft>
              <a:buNone/>
            </a:pPr>
            <a:r>
              <a:t/>
            </a:r>
            <a:endParaRPr i="1" sz="1200">
              <a:solidFill>
                <a:schemeClr val="dk2"/>
              </a:solidFill>
              <a:latin typeface="Josefin Sans"/>
              <a:ea typeface="Josefin Sans"/>
              <a:cs typeface="Josefin Sans"/>
              <a:sym typeface="Josefin Sans"/>
            </a:endParaRPr>
          </a:p>
          <a:p>
            <a:pPr indent="0" lvl="0" marL="0" marR="0" rtl="0" algn="l">
              <a:lnSpc>
                <a:spcPct val="100000"/>
              </a:lnSpc>
              <a:spcBef>
                <a:spcPts val="0"/>
              </a:spcBef>
              <a:spcAft>
                <a:spcPts val="0"/>
              </a:spcAft>
              <a:buNone/>
            </a:pPr>
            <a:r>
              <a:t/>
            </a:r>
            <a:endParaRPr i="1" sz="1200">
              <a:solidFill>
                <a:schemeClr val="lt1"/>
              </a:solidFill>
              <a:latin typeface="Josefin Sans"/>
              <a:ea typeface="Josefin Sans"/>
              <a:cs typeface="Josefin Sans"/>
              <a:sym typeface="Josefin Sans"/>
            </a:endParaRPr>
          </a:p>
          <a:p>
            <a:pPr indent="0" lvl="0" marL="0" marR="0" rtl="0" algn="l">
              <a:lnSpc>
                <a:spcPct val="100000"/>
              </a:lnSpc>
              <a:spcBef>
                <a:spcPts val="0"/>
              </a:spcBef>
              <a:spcAft>
                <a:spcPts val="0"/>
              </a:spcAft>
              <a:buNone/>
            </a:pPr>
            <a:r>
              <a:t/>
            </a:r>
            <a:endParaRPr sz="1200">
              <a:solidFill>
                <a:schemeClr val="lt1"/>
              </a:solidFill>
              <a:latin typeface="Josefin Sans"/>
              <a:ea typeface="Josefin Sans"/>
              <a:cs typeface="Josefin Sans"/>
              <a:sym typeface="Josefin Sans"/>
            </a:endParaRPr>
          </a:p>
        </p:txBody>
      </p:sp>
      <p:pic>
        <p:nvPicPr>
          <p:cNvPr id="126" name="Google Shape;126;p20"/>
          <p:cNvPicPr preferRelativeResize="0"/>
          <p:nvPr/>
        </p:nvPicPr>
        <p:blipFill rotWithShape="1">
          <a:blip r:embed="rId3">
            <a:alphaModFix/>
          </a:blip>
          <a:srcRect b="0" l="0" r="0" t="0"/>
          <a:stretch/>
        </p:blipFill>
        <p:spPr>
          <a:xfrm>
            <a:off x="7823500" y="110050"/>
            <a:ext cx="1238475" cy="212125"/>
          </a:xfrm>
          <a:prstGeom prst="rect">
            <a:avLst/>
          </a:prstGeom>
          <a:noFill/>
          <a:ln>
            <a:noFill/>
          </a:ln>
        </p:spPr>
      </p:pic>
      <p:pic>
        <p:nvPicPr>
          <p:cNvPr id="127" name="Google Shape;127;p20"/>
          <p:cNvPicPr preferRelativeResize="0"/>
          <p:nvPr/>
        </p:nvPicPr>
        <p:blipFill>
          <a:blip r:embed="rId4">
            <a:alphaModFix/>
          </a:blip>
          <a:stretch>
            <a:fillRect/>
          </a:stretch>
        </p:blipFill>
        <p:spPr>
          <a:xfrm>
            <a:off x="3918240" y="1167775"/>
            <a:ext cx="5094913" cy="3241075"/>
          </a:xfrm>
          <a:prstGeom prst="rect">
            <a:avLst/>
          </a:prstGeom>
          <a:noFill/>
          <a:ln cap="flat" cmpd="sng" w="9525">
            <a:solidFill>
              <a:srgbClr val="FFF2CC"/>
            </a:solidFill>
            <a:prstDash val="solid"/>
            <a:round/>
            <a:headEnd len="sm" w="sm" type="none"/>
            <a:tailEnd len="sm" w="sm" type="none"/>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31" name="Shape 131"/>
        <p:cNvGrpSpPr/>
        <p:nvPr/>
      </p:nvGrpSpPr>
      <p:grpSpPr>
        <a:xfrm>
          <a:off x="0" y="0"/>
          <a:ext cx="0" cy="0"/>
          <a:chOff x="0" y="0"/>
          <a:chExt cx="0" cy="0"/>
        </a:xfrm>
      </p:grpSpPr>
      <p:sp>
        <p:nvSpPr>
          <p:cNvPr id="132" name="Google Shape;132;p21"/>
          <p:cNvSpPr txBox="1"/>
          <p:nvPr>
            <p:ph idx="4294967295" type="title"/>
          </p:nvPr>
        </p:nvSpPr>
        <p:spPr>
          <a:xfrm>
            <a:off x="72200" y="110050"/>
            <a:ext cx="8706000" cy="432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SzPts val="990"/>
              <a:buNone/>
            </a:pPr>
            <a:r>
              <a:rPr b="1" lang="en" sz="2500">
                <a:solidFill>
                  <a:schemeClr val="lt1"/>
                </a:solidFill>
                <a:latin typeface="Josefin Sans"/>
                <a:ea typeface="Josefin Sans"/>
                <a:cs typeface="Josefin Sans"/>
                <a:sym typeface="Josefin Sans"/>
              </a:rPr>
              <a:t>Underlying Trends [1]</a:t>
            </a:r>
            <a:endParaRPr b="1" sz="2500">
              <a:solidFill>
                <a:schemeClr val="lt1"/>
              </a:solidFill>
              <a:latin typeface="Josefin Sans"/>
              <a:ea typeface="Josefin Sans"/>
              <a:cs typeface="Josefin Sans"/>
              <a:sym typeface="Josefin Sans"/>
            </a:endParaRPr>
          </a:p>
        </p:txBody>
      </p:sp>
      <p:pic>
        <p:nvPicPr>
          <p:cNvPr id="133" name="Google Shape;133;p21"/>
          <p:cNvPicPr preferRelativeResize="0"/>
          <p:nvPr/>
        </p:nvPicPr>
        <p:blipFill>
          <a:blip r:embed="rId3">
            <a:alphaModFix/>
          </a:blip>
          <a:stretch>
            <a:fillRect/>
          </a:stretch>
        </p:blipFill>
        <p:spPr>
          <a:xfrm>
            <a:off x="4175600" y="843800"/>
            <a:ext cx="4750501" cy="3579775"/>
          </a:xfrm>
          <a:prstGeom prst="rect">
            <a:avLst/>
          </a:prstGeom>
          <a:noFill/>
          <a:ln cap="flat" cmpd="sng" w="9525">
            <a:solidFill>
              <a:srgbClr val="FFF2CC"/>
            </a:solidFill>
            <a:prstDash val="solid"/>
            <a:round/>
            <a:headEnd len="sm" w="sm" type="none"/>
            <a:tailEnd len="sm" w="sm" type="none"/>
          </a:ln>
        </p:spPr>
      </p:pic>
      <p:sp>
        <p:nvSpPr>
          <p:cNvPr id="134" name="Google Shape;134;p21"/>
          <p:cNvSpPr txBox="1"/>
          <p:nvPr/>
        </p:nvSpPr>
        <p:spPr>
          <a:xfrm>
            <a:off x="72200" y="542350"/>
            <a:ext cx="4019400" cy="4537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en" sz="1200">
                <a:solidFill>
                  <a:schemeClr val="dk2"/>
                </a:solidFill>
                <a:latin typeface="Josefin Sans"/>
                <a:ea typeface="Josefin Sans"/>
                <a:cs typeface="Josefin Sans"/>
                <a:sym typeface="Josefin Sans"/>
              </a:rPr>
              <a:t>Description</a:t>
            </a:r>
            <a:r>
              <a:rPr b="1" lang="en" sz="1200">
                <a:solidFill>
                  <a:schemeClr val="dk2"/>
                </a:solidFill>
                <a:latin typeface="Josefin Sans"/>
                <a:ea typeface="Josefin Sans"/>
                <a:cs typeface="Josefin Sans"/>
                <a:sym typeface="Josefin Sans"/>
              </a:rPr>
              <a:t> : </a:t>
            </a:r>
            <a:r>
              <a:rPr lang="en" sz="1200">
                <a:solidFill>
                  <a:schemeClr val="dk2"/>
                </a:solidFill>
                <a:latin typeface="Josefin Sans"/>
                <a:ea typeface="Josefin Sans"/>
                <a:cs typeface="Josefin Sans"/>
                <a:sym typeface="Josefin Sans"/>
              </a:rPr>
              <a:t>The graph shows the trend in </a:t>
            </a:r>
            <a:r>
              <a:rPr lang="en" sz="1200">
                <a:solidFill>
                  <a:schemeClr val="dk2"/>
                </a:solidFill>
                <a:latin typeface="Josefin Sans"/>
                <a:ea typeface="Josefin Sans"/>
                <a:cs typeface="Josefin Sans"/>
                <a:sym typeface="Josefin Sans"/>
              </a:rPr>
              <a:t>fraudulent</a:t>
            </a:r>
            <a:r>
              <a:rPr lang="en" sz="1200">
                <a:solidFill>
                  <a:schemeClr val="dk2"/>
                </a:solidFill>
                <a:latin typeface="Josefin Sans"/>
                <a:ea typeface="Josefin Sans"/>
                <a:cs typeface="Josefin Sans"/>
                <a:sym typeface="Josefin Sans"/>
              </a:rPr>
              <a:t> activities with respective to the transaction hour.</a:t>
            </a:r>
            <a:endParaRPr sz="1200">
              <a:solidFill>
                <a:schemeClr val="dk2"/>
              </a:solidFill>
              <a:latin typeface="Josefin Sans"/>
              <a:ea typeface="Josefin Sans"/>
              <a:cs typeface="Josefin Sans"/>
              <a:sym typeface="Josefin Sans"/>
            </a:endParaRPr>
          </a:p>
          <a:p>
            <a:pPr indent="0" lvl="0" marL="0" rtl="0" algn="l">
              <a:lnSpc>
                <a:spcPct val="115000"/>
              </a:lnSpc>
              <a:spcBef>
                <a:spcPts val="1200"/>
              </a:spcBef>
              <a:spcAft>
                <a:spcPts val="0"/>
              </a:spcAft>
              <a:buNone/>
            </a:pPr>
            <a:r>
              <a:rPr b="1" lang="en" sz="1200">
                <a:solidFill>
                  <a:schemeClr val="dk2"/>
                </a:solidFill>
                <a:latin typeface="Josefin Sans"/>
                <a:ea typeface="Josefin Sans"/>
                <a:cs typeface="Josefin Sans"/>
                <a:sym typeface="Josefin Sans"/>
              </a:rPr>
              <a:t>Analysis : </a:t>
            </a:r>
            <a:r>
              <a:rPr lang="en" sz="1200">
                <a:solidFill>
                  <a:schemeClr val="dk2"/>
                </a:solidFill>
                <a:latin typeface="Josefin Sans"/>
                <a:ea typeface="Josefin Sans"/>
                <a:cs typeface="Josefin Sans"/>
                <a:sym typeface="Josefin Sans"/>
              </a:rPr>
              <a:t>Transaction timing insights show</a:t>
            </a:r>
            <a:r>
              <a:rPr b="1" lang="en" sz="1200">
                <a:solidFill>
                  <a:schemeClr val="dk2"/>
                </a:solidFill>
                <a:latin typeface="Josefin Sans"/>
                <a:ea typeface="Josefin Sans"/>
                <a:cs typeface="Josefin Sans"/>
                <a:sym typeface="Josefin Sans"/>
              </a:rPr>
              <a:t> </a:t>
            </a:r>
            <a:r>
              <a:rPr lang="en" sz="1200">
                <a:solidFill>
                  <a:schemeClr val="dk2"/>
                </a:solidFill>
                <a:latin typeface="Josefin Sans"/>
                <a:ea typeface="Josefin Sans"/>
                <a:cs typeface="Josefin Sans"/>
                <a:sym typeface="Josefin Sans"/>
              </a:rPr>
              <a:t>c</a:t>
            </a:r>
            <a:r>
              <a:rPr lang="en" sz="1200">
                <a:solidFill>
                  <a:schemeClr val="dk2"/>
                </a:solidFill>
                <a:latin typeface="Josefin Sans"/>
                <a:ea typeface="Josefin Sans"/>
                <a:cs typeface="Josefin Sans"/>
                <a:sym typeface="Josefin Sans"/>
              </a:rPr>
              <a:t>ertain hours show higher transaction volumes, while other hours are notably lower.</a:t>
            </a:r>
            <a:endParaRPr sz="1200">
              <a:solidFill>
                <a:schemeClr val="dk2"/>
              </a:solidFill>
              <a:latin typeface="Josefin Sans"/>
              <a:ea typeface="Josefin Sans"/>
              <a:cs typeface="Josefin Sans"/>
              <a:sym typeface="Josefin Sans"/>
            </a:endParaRPr>
          </a:p>
          <a:p>
            <a:pPr indent="0" lvl="0" marL="0" rtl="0" algn="l">
              <a:lnSpc>
                <a:spcPct val="115000"/>
              </a:lnSpc>
              <a:spcBef>
                <a:spcPts val="1200"/>
              </a:spcBef>
              <a:spcAft>
                <a:spcPts val="0"/>
              </a:spcAft>
              <a:buNone/>
            </a:pPr>
            <a:r>
              <a:rPr b="1" lang="en" sz="1200">
                <a:solidFill>
                  <a:schemeClr val="dk2"/>
                </a:solidFill>
                <a:latin typeface="Josefin Sans"/>
                <a:ea typeface="Josefin Sans"/>
                <a:cs typeface="Josefin Sans"/>
                <a:sym typeface="Josefin Sans"/>
              </a:rPr>
              <a:t>Fraud Patterns:</a:t>
            </a:r>
            <a:endParaRPr b="1" sz="1200">
              <a:solidFill>
                <a:schemeClr val="dk2"/>
              </a:solidFill>
              <a:latin typeface="Josefin Sans"/>
              <a:ea typeface="Josefin Sans"/>
              <a:cs typeface="Josefin Sans"/>
              <a:sym typeface="Josefin Sans"/>
            </a:endParaRPr>
          </a:p>
          <a:p>
            <a:pPr indent="-304800" lvl="0" marL="457200" rtl="0" algn="l">
              <a:lnSpc>
                <a:spcPct val="115000"/>
              </a:lnSpc>
              <a:spcBef>
                <a:spcPts val="1200"/>
              </a:spcBef>
              <a:spcAft>
                <a:spcPts val="0"/>
              </a:spcAft>
              <a:buClr>
                <a:schemeClr val="dk2"/>
              </a:buClr>
              <a:buSzPts val="1200"/>
              <a:buFont typeface="Josefin Sans"/>
              <a:buChar char="●"/>
            </a:pPr>
            <a:r>
              <a:rPr lang="en" sz="1200">
                <a:solidFill>
                  <a:schemeClr val="dk2"/>
                </a:solidFill>
                <a:latin typeface="Josefin Sans"/>
                <a:ea typeface="Josefin Sans"/>
                <a:cs typeface="Josefin Sans"/>
                <a:sym typeface="Josefin Sans"/>
              </a:rPr>
              <a:t>Fraudulent activities are more common during hours with fewer transactions.</a:t>
            </a:r>
            <a:endParaRPr sz="1200">
              <a:solidFill>
                <a:schemeClr val="dk2"/>
              </a:solidFill>
              <a:latin typeface="Josefin Sans"/>
              <a:ea typeface="Josefin Sans"/>
              <a:cs typeface="Josefin Sans"/>
              <a:sym typeface="Josefin Sans"/>
            </a:endParaRPr>
          </a:p>
          <a:p>
            <a:pPr indent="-304800" lvl="0" marL="457200" rtl="0" algn="l">
              <a:lnSpc>
                <a:spcPct val="115000"/>
              </a:lnSpc>
              <a:spcBef>
                <a:spcPts val="1200"/>
              </a:spcBef>
              <a:spcAft>
                <a:spcPts val="0"/>
              </a:spcAft>
              <a:buClr>
                <a:schemeClr val="dk2"/>
              </a:buClr>
              <a:buSzPts val="1200"/>
              <a:buFont typeface="Josefin Sans"/>
              <a:buChar char="●"/>
            </a:pPr>
            <a:r>
              <a:rPr lang="en" sz="1200">
                <a:solidFill>
                  <a:schemeClr val="dk2"/>
                </a:solidFill>
                <a:latin typeface="Josefin Sans"/>
                <a:ea typeface="Josefin Sans"/>
                <a:cs typeface="Josefin Sans"/>
                <a:sym typeface="Josefin Sans"/>
              </a:rPr>
              <a:t>This is a notable finding, as it contrasts with the common belief that fraud is more likely to occur during high-transaction periods.</a:t>
            </a:r>
            <a:endParaRPr sz="1200">
              <a:solidFill>
                <a:schemeClr val="dk2"/>
              </a:solidFill>
              <a:latin typeface="Josefin Sans"/>
              <a:ea typeface="Josefin Sans"/>
              <a:cs typeface="Josefin Sans"/>
              <a:sym typeface="Josefin Sans"/>
            </a:endParaRPr>
          </a:p>
          <a:p>
            <a:pPr indent="-304800" lvl="0" marL="457200" marR="0" rtl="0" algn="l">
              <a:lnSpc>
                <a:spcPct val="115000"/>
              </a:lnSpc>
              <a:spcBef>
                <a:spcPts val="1000"/>
              </a:spcBef>
              <a:spcAft>
                <a:spcPts val="0"/>
              </a:spcAft>
              <a:buClr>
                <a:schemeClr val="dk2"/>
              </a:buClr>
              <a:buSzPts val="1200"/>
              <a:buFont typeface="Josefin Sans"/>
              <a:buChar char="●"/>
            </a:pPr>
            <a:r>
              <a:rPr b="1" lang="en" sz="1200">
                <a:solidFill>
                  <a:schemeClr val="dk2"/>
                </a:solidFill>
                <a:latin typeface="Josefin Sans"/>
                <a:ea typeface="Josefin Sans"/>
                <a:cs typeface="Josefin Sans"/>
                <a:sym typeface="Josefin Sans"/>
              </a:rPr>
              <a:t>Frauds peak during early hours when transaction counts are low.</a:t>
            </a:r>
            <a:endParaRPr b="1" sz="1200">
              <a:solidFill>
                <a:schemeClr val="dk2"/>
              </a:solidFill>
              <a:latin typeface="Josefin Sans"/>
              <a:ea typeface="Josefin Sans"/>
              <a:cs typeface="Josefin Sans"/>
              <a:sym typeface="Josefin Sans"/>
            </a:endParaRPr>
          </a:p>
          <a:p>
            <a:pPr indent="-304800" lvl="0" marL="457200" marR="0" rtl="0" algn="l">
              <a:lnSpc>
                <a:spcPct val="115000"/>
              </a:lnSpc>
              <a:spcBef>
                <a:spcPts val="1000"/>
              </a:spcBef>
              <a:spcAft>
                <a:spcPts val="0"/>
              </a:spcAft>
              <a:buClr>
                <a:schemeClr val="dk2"/>
              </a:buClr>
              <a:buSzPts val="1200"/>
              <a:buFont typeface="Josefin Sans"/>
              <a:buChar char="●"/>
            </a:pPr>
            <a:r>
              <a:rPr lang="en" sz="1200">
                <a:solidFill>
                  <a:schemeClr val="dk2"/>
                </a:solidFill>
                <a:latin typeface="Josefin Sans"/>
                <a:ea typeface="Josefin Sans"/>
                <a:cs typeface="Josefin Sans"/>
                <a:sym typeface="Josefin Sans"/>
              </a:rPr>
              <a:t>This suggests fraudsters may exploit low-activity periods to evade detection.</a:t>
            </a:r>
            <a:endParaRPr sz="1200">
              <a:solidFill>
                <a:schemeClr val="dk2"/>
              </a:solidFill>
              <a:latin typeface="Josefin Sans"/>
              <a:ea typeface="Josefin Sans"/>
              <a:cs typeface="Josefin Sans"/>
              <a:sym typeface="Josefin Sans"/>
            </a:endParaRPr>
          </a:p>
          <a:p>
            <a:pPr indent="0" lvl="0" marL="0" rtl="0" algn="l">
              <a:spcBef>
                <a:spcPts val="1200"/>
              </a:spcBef>
              <a:spcAft>
                <a:spcPts val="0"/>
              </a:spcAft>
              <a:buNone/>
            </a:pPr>
            <a:r>
              <a:t/>
            </a:r>
            <a:endParaRPr sz="1700">
              <a:solidFill>
                <a:schemeClr val="dk1"/>
              </a:solidFill>
              <a:latin typeface="Josefin Sans"/>
              <a:ea typeface="Josefin Sans"/>
              <a:cs typeface="Josefin Sans"/>
              <a:sym typeface="Josefin Sans"/>
            </a:endParaRPr>
          </a:p>
        </p:txBody>
      </p:sp>
      <p:pic>
        <p:nvPicPr>
          <p:cNvPr id="135" name="Google Shape;135;p21"/>
          <p:cNvPicPr preferRelativeResize="0"/>
          <p:nvPr/>
        </p:nvPicPr>
        <p:blipFill rotWithShape="1">
          <a:blip r:embed="rId4">
            <a:alphaModFix/>
          </a:blip>
          <a:srcRect b="0" l="0" r="0" t="0"/>
          <a:stretch/>
        </p:blipFill>
        <p:spPr>
          <a:xfrm>
            <a:off x="8072500" y="110050"/>
            <a:ext cx="989475" cy="169475"/>
          </a:xfrm>
          <a:prstGeom prst="rect">
            <a:avLst/>
          </a:prstGeom>
          <a:noFill/>
          <a:ln>
            <a:noFill/>
          </a:ln>
        </p:spPr>
      </p:pic>
      <p:cxnSp>
        <p:nvCxnSpPr>
          <p:cNvPr id="136" name="Google Shape;136;p21"/>
          <p:cNvCxnSpPr/>
          <p:nvPr/>
        </p:nvCxnSpPr>
        <p:spPr>
          <a:xfrm flipH="1" rot="10800000">
            <a:off x="3044100" y="3155250"/>
            <a:ext cx="3111000" cy="772800"/>
          </a:xfrm>
          <a:prstGeom prst="curvedConnector3">
            <a:avLst>
              <a:gd fmla="val 44064" name="adj1"/>
            </a:avLst>
          </a:prstGeom>
          <a:noFill/>
          <a:ln cap="flat" cmpd="sng" w="38100">
            <a:solidFill>
              <a:srgbClr val="F9CB9C"/>
            </a:solidFill>
            <a:prstDash val="solid"/>
            <a:round/>
            <a:headEnd len="med" w="med" type="none"/>
            <a:tailEnd len="med" w="med" type="triangle"/>
          </a:ln>
        </p:spPr>
      </p:cxnSp>
    </p:spTree>
  </p:cSld>
  <p:clrMapOvr>
    <a:masterClrMapping/>
  </p:clrMapOvr>
</p:sld>
</file>

<file path=ppt/theme/theme1.xml><?xml version="1.0" encoding="utf-8"?>
<a:theme xmlns:a="http://schemas.openxmlformats.org/drawingml/2006/main" xmlns:r="http://schemas.openxmlformats.org/officeDocument/2006/relationships" name="Marina">
  <a:themeElements>
    <a:clrScheme name="Marina">
      <a:dk1>
        <a:srgbClr val="FFFFFF"/>
      </a:dk1>
      <a:lt1>
        <a:srgbClr val="00517C"/>
      </a:lt1>
      <a:dk2>
        <a:srgbClr val="004065"/>
      </a:dk2>
      <a:lt2>
        <a:srgbClr val="CFD8DC"/>
      </a:lt2>
      <a:accent1>
        <a:srgbClr val="0277BD"/>
      </a:accent1>
      <a:accent2>
        <a:srgbClr val="558B2F"/>
      </a:accent2>
      <a:accent3>
        <a:srgbClr val="009688"/>
      </a:accent3>
      <a:accent4>
        <a:srgbClr val="039BE5"/>
      </a:accent4>
      <a:accent5>
        <a:srgbClr val="8BC34A"/>
      </a:accent5>
      <a:accent6>
        <a:srgbClr val="FFEB38"/>
      </a:accent6>
      <a:hlink>
        <a:srgbClr val="8BC34A"/>
      </a:hlink>
      <a:folHlink>
        <a:srgbClr val="8BC34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